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5"/>
  </p:notesMasterIdLst>
  <p:sldIdLst>
    <p:sldId id="430" r:id="rId4"/>
    <p:sldId id="437" r:id="rId5"/>
    <p:sldId id="471" r:id="rId6"/>
    <p:sldId id="408" r:id="rId7"/>
    <p:sldId id="464" r:id="rId8"/>
    <p:sldId id="470" r:id="rId9"/>
    <p:sldId id="466" r:id="rId10"/>
    <p:sldId id="467" r:id="rId11"/>
    <p:sldId id="469" r:id="rId12"/>
    <p:sldId id="461" r:id="rId13"/>
    <p:sldId id="343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-8589934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2" clrIdx="0"/>
  <p:cmAuthor id="2" name="oooli" initials="o" lastIdx="4" clrIdx="1"/>
  <p:cmAuthor id="400369198" name="小雨不怕下雨" initials="小" lastIdx="4" clrIdx="2"/>
  <p:cmAuthor id="400369199" name="ream D" initials="rD" lastIdx="1" clrIdx="3">
    <p:extLst>
      <p:ext uri="{19B8F6BF-5375-455C-9EA6-DF929625EA0E}">
        <p15:presenceInfo xmlns:p15="http://schemas.microsoft.com/office/powerpoint/2012/main" userId="5e942877443641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48599F"/>
    <a:srgbClr val="DAE3F3"/>
    <a:srgbClr val="E1F5FE"/>
    <a:srgbClr val="586FA5"/>
    <a:srgbClr val="5169A2"/>
    <a:srgbClr val="043361"/>
    <a:srgbClr val="5968B0"/>
    <a:srgbClr val="D70734"/>
    <a:srgbClr val="88A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5838" autoAdjust="0"/>
  </p:normalViewPr>
  <p:slideViewPr>
    <p:cSldViewPr snapToGrid="0" showGuides="1">
      <p:cViewPr varScale="1">
        <p:scale>
          <a:sx n="91" d="100"/>
          <a:sy n="91" d="100"/>
        </p:scale>
        <p:origin x="772" y="64"/>
      </p:cViewPr>
      <p:guideLst>
        <p:guide orient="horz" pos="16"/>
        <p:guide pos="3840"/>
        <p:guide orient="horz" pos="-85899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72CA0-51F7-4F91-8892-28D145ED46D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603E4-487F-4240-9655-CDC3D51657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09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09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BE210-5D68-4056-CF41-F47958BA7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17800B9C-FC39-FDB6-D5E1-8202666692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9EEFAFCC-DAD3-D545-66F0-D0E5E1BFD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79B3F79D-82CF-B0D9-5675-E4EBFF03AD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D4C95993-1897-474B-BB8C-E6DC8078E3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304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603E4-487F-4240-9655-CDC3D51657C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D4C95993-1897-474B-BB8C-E6DC8078E3F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D4C95993-1897-474B-BB8C-E6DC8078E3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25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D4C95993-1897-474B-BB8C-E6DC8078E3F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D4C95993-1897-474B-BB8C-E6DC8078E3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600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D4C95993-1897-474B-BB8C-E6DC8078E3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912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D4C95993-1897-474B-BB8C-E6DC8078E3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3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D4C95993-1897-474B-BB8C-E6DC8078E3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3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D4C95993-1897-474B-BB8C-E6DC8078E3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27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A993C-6826-4491-BA8F-C600C0DEFF86}" type="datetime1">
              <a:rPr lang="zh-CN" altLang="en-US"/>
              <a:t>2025/9/8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B64DF-11A6-4C62-8601-A121ACF0FB3C}" type="slidenum">
              <a:rPr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A993C-6826-4491-BA8F-C600C0DEFF86}" type="datetime1">
              <a:rPr lang="zh-CN" altLang="en-US"/>
              <a:t>2025/9/8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B64DF-11A6-4C62-8601-A121ACF0FB3C}" type="slidenum">
              <a:rPr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3102044" y="-2"/>
            <a:ext cx="6804193" cy="6858000"/>
          </a:xfrm>
          <a:prstGeom prst="parallelogram">
            <a:avLst>
              <a:gd name="adj" fmla="val 39704"/>
            </a:avLst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 userDrawn="1"/>
        </p:nvSpPr>
        <p:spPr>
          <a:xfrm>
            <a:off x="4366193" y="5553077"/>
            <a:ext cx="8666123" cy="631322"/>
          </a:xfrm>
          <a:prstGeom prst="parallelogram">
            <a:avLst>
              <a:gd name="adj" fmla="val 39704"/>
            </a:avLst>
          </a:prstGeom>
          <a:solidFill>
            <a:schemeClr val="bg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438150" y="6417268"/>
            <a:ext cx="2590800" cy="440732"/>
          </a:xfrm>
          <a:prstGeom prst="parallelogram">
            <a:avLst/>
          </a:prstGeom>
          <a:solidFill>
            <a:srgbClr val="518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 userDrawn="1"/>
        </p:nvSpPr>
        <p:spPr>
          <a:xfrm>
            <a:off x="9146116" y="-21688"/>
            <a:ext cx="2590800" cy="440732"/>
          </a:xfrm>
          <a:prstGeom prst="parallelogram">
            <a:avLst/>
          </a:prstGeom>
          <a:solidFill>
            <a:srgbClr val="518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6398260" y="822325"/>
            <a:ext cx="18609945" cy="5288915"/>
          </a:xfrm>
          <a:custGeom>
            <a:avLst/>
            <a:gdLst>
              <a:gd name="connsiteX0" fmla="*/ 5684860 w 5756131"/>
              <a:gd name="connsiteY0" fmla="*/ 0 h 4840817"/>
              <a:gd name="connsiteX1" fmla="*/ 5756131 w 5756131"/>
              <a:gd name="connsiteY1" fmla="*/ 0 h 4840817"/>
              <a:gd name="connsiteX2" fmla="*/ 5756131 w 5756131"/>
              <a:gd name="connsiteY2" fmla="*/ 4838700 h 4840817"/>
              <a:gd name="connsiteX3" fmla="*/ 3769284 w 5756131"/>
              <a:gd name="connsiteY3" fmla="*/ 4838700 h 4840817"/>
              <a:gd name="connsiteX4" fmla="*/ 3768443 w 5756131"/>
              <a:gd name="connsiteY4" fmla="*/ 4840817 h 4840817"/>
              <a:gd name="connsiteX5" fmla="*/ 0 w 5756131"/>
              <a:gd name="connsiteY5" fmla="*/ 4840817 h 4840817"/>
              <a:gd name="connsiteX6" fmla="*/ 1921157 w 5756131"/>
              <a:gd name="connsiteY6" fmla="*/ 2117 h 4840817"/>
              <a:gd name="connsiteX7" fmla="*/ 5684020 w 5756131"/>
              <a:gd name="connsiteY7" fmla="*/ 2117 h 484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6131" h="4840817">
                <a:moveTo>
                  <a:pt x="5684860" y="0"/>
                </a:moveTo>
                <a:lnTo>
                  <a:pt x="5756131" y="0"/>
                </a:lnTo>
                <a:lnTo>
                  <a:pt x="5756131" y="4838700"/>
                </a:lnTo>
                <a:lnTo>
                  <a:pt x="3769284" y="4838700"/>
                </a:lnTo>
                <a:lnTo>
                  <a:pt x="3768443" y="4840817"/>
                </a:lnTo>
                <a:lnTo>
                  <a:pt x="0" y="4840817"/>
                </a:lnTo>
                <a:lnTo>
                  <a:pt x="1921157" y="2117"/>
                </a:lnTo>
                <a:lnTo>
                  <a:pt x="5684020" y="2117"/>
                </a:lnTo>
                <a:close/>
              </a:path>
            </a:pathLst>
          </a:custGeom>
          <a:solidFill>
            <a:srgbClr val="1B5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-857250" y="6637634"/>
            <a:ext cx="2590800" cy="440732"/>
          </a:xfrm>
          <a:prstGeom prst="parallelogram">
            <a:avLst/>
          </a:prstGeom>
          <a:solidFill>
            <a:srgbClr val="1B5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平行四边形 12"/>
          <p:cNvSpPr/>
          <p:nvPr userDrawn="1"/>
        </p:nvSpPr>
        <p:spPr>
          <a:xfrm>
            <a:off x="10441516" y="-200045"/>
            <a:ext cx="2590800" cy="440732"/>
          </a:xfrm>
          <a:prstGeom prst="parallelogram">
            <a:avLst/>
          </a:prstGeom>
          <a:solidFill>
            <a:srgbClr val="1B5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91" y="1170156"/>
            <a:ext cx="2689320" cy="927936"/>
          </a:xfrm>
          <a:prstGeom prst="rect">
            <a:avLst/>
          </a:prstGeom>
        </p:spPr>
      </p:pic>
      <p:cxnSp>
        <p:nvCxnSpPr>
          <p:cNvPr id="15" name="直接连接符 14"/>
          <p:cNvCxnSpPr/>
          <p:nvPr userDrawn="1"/>
        </p:nvCxnSpPr>
        <p:spPr>
          <a:xfrm>
            <a:off x="151" y="4168034"/>
            <a:ext cx="25200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9671836" y="4168034"/>
            <a:ext cx="25200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6999889" y="696959"/>
            <a:ext cx="1512400" cy="1204618"/>
          </a:xfrm>
          <a:prstGeom prst="parallelogram">
            <a:avLst>
              <a:gd name="adj" fmla="val 40048"/>
            </a:avLst>
          </a:prstGeom>
          <a:solidFill>
            <a:srgbClr val="0080C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/>
              <a:cs typeface="+mn-ea"/>
              <a:sym typeface="+mn-lt"/>
            </a:endParaRPr>
          </a:p>
        </p:txBody>
      </p:sp>
      <p:sp>
        <p:nvSpPr>
          <p:cNvPr id="6" name="任意多边形: 形状 5"/>
          <p:cNvSpPr>
            <a:spLocks noChangeAspect="1"/>
          </p:cNvSpPr>
          <p:nvPr userDrawn="1"/>
        </p:nvSpPr>
        <p:spPr>
          <a:xfrm>
            <a:off x="6203950" y="941685"/>
            <a:ext cx="5988050" cy="4838700"/>
          </a:xfrm>
          <a:custGeom>
            <a:avLst/>
            <a:gdLst>
              <a:gd name="connsiteX0" fmla="*/ 1937803 w 5988050"/>
              <a:gd name="connsiteY0" fmla="*/ 0 h 4838700"/>
              <a:gd name="connsiteX1" fmla="*/ 5988050 w 5988050"/>
              <a:gd name="connsiteY1" fmla="*/ 0 h 4838700"/>
              <a:gd name="connsiteX2" fmla="*/ 5988050 w 5988050"/>
              <a:gd name="connsiteY2" fmla="*/ 4838700 h 4838700"/>
              <a:gd name="connsiteX3" fmla="*/ 0 w 5988050"/>
              <a:gd name="connsiteY3" fmla="*/ 4838700 h 48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8050" h="4838700">
                <a:moveTo>
                  <a:pt x="1937803" y="0"/>
                </a:moveTo>
                <a:lnTo>
                  <a:pt x="5988050" y="0"/>
                </a:lnTo>
                <a:lnTo>
                  <a:pt x="5988050" y="4838700"/>
                </a:lnTo>
                <a:lnTo>
                  <a:pt x="0" y="483870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/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6191750" y="954332"/>
            <a:ext cx="6000250" cy="4838700"/>
          </a:xfrm>
          <a:custGeom>
            <a:avLst/>
            <a:gdLst>
              <a:gd name="connsiteX0" fmla="*/ 1937803 w 5988050"/>
              <a:gd name="connsiteY0" fmla="*/ 0 h 4838700"/>
              <a:gd name="connsiteX1" fmla="*/ 5988050 w 5988050"/>
              <a:gd name="connsiteY1" fmla="*/ 0 h 4838700"/>
              <a:gd name="connsiteX2" fmla="*/ 5988050 w 5988050"/>
              <a:gd name="connsiteY2" fmla="*/ 4838700 h 4838700"/>
              <a:gd name="connsiteX3" fmla="*/ 0 w 5988050"/>
              <a:gd name="connsiteY3" fmla="*/ 4838700 h 48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8050" h="4838700">
                <a:moveTo>
                  <a:pt x="1937803" y="0"/>
                </a:moveTo>
                <a:lnTo>
                  <a:pt x="5988050" y="0"/>
                </a:lnTo>
                <a:lnTo>
                  <a:pt x="5988050" y="4838700"/>
                </a:lnTo>
                <a:lnTo>
                  <a:pt x="0" y="4838700"/>
                </a:lnTo>
                <a:close/>
              </a:path>
            </a:pathLst>
          </a:custGeom>
          <a:solidFill>
            <a:srgbClr val="1B5091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/>
              <a:cs typeface="+mn-ea"/>
              <a:sym typeface="+mn-lt"/>
            </a:endParaRPr>
          </a:p>
        </p:txBody>
      </p:sp>
      <p:sp>
        <p:nvSpPr>
          <p:cNvPr id="8" name="e7d195523061f1c0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 txBox="1">
            <a:spLocks noChangeArrowheads="1"/>
          </p:cNvSpPr>
          <p:nvPr userDrawn="1"/>
        </p:nvSpPr>
        <p:spPr bwMode="auto">
          <a:xfrm>
            <a:off x="-355600" y="1803400"/>
            <a:ext cx="293687" cy="3847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"/>
                <a:cs typeface="+mn-ea"/>
                <a:sym typeface="+mn-lt"/>
              </a:rPr>
              <a:t>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1174750" y="-161333"/>
            <a:ext cx="3695700" cy="597265"/>
            <a:chOff x="-1174750" y="-161333"/>
            <a:chExt cx="3695700" cy="597265"/>
          </a:xfrm>
        </p:grpSpPr>
        <p:sp>
          <p:nvSpPr>
            <p:cNvPr id="12" name="平行四边形 11"/>
            <p:cNvSpPr/>
            <p:nvPr/>
          </p:nvSpPr>
          <p:spPr>
            <a:xfrm>
              <a:off x="-69850" y="-4800"/>
              <a:ext cx="2590800" cy="440732"/>
            </a:xfrm>
            <a:prstGeom prst="parallelogram">
              <a:avLst/>
            </a:prstGeom>
            <a:solidFill>
              <a:srgbClr val="00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/>
                <a:cs typeface="+mn-ea"/>
                <a:sym typeface="+mn-lt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-1174750" y="-161333"/>
              <a:ext cx="2590800" cy="440732"/>
            </a:xfrm>
            <a:prstGeom prst="parallelogram">
              <a:avLst/>
            </a:prstGeom>
            <a:solidFill>
              <a:srgbClr val="1B5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 rot="10800000">
            <a:off x="9672970" y="6425120"/>
            <a:ext cx="3695700" cy="597265"/>
            <a:chOff x="-1174750" y="-161333"/>
            <a:chExt cx="3695700" cy="597265"/>
          </a:xfrm>
        </p:grpSpPr>
        <p:sp>
          <p:nvSpPr>
            <p:cNvPr id="15" name="平行四边形 14"/>
            <p:cNvSpPr/>
            <p:nvPr/>
          </p:nvSpPr>
          <p:spPr>
            <a:xfrm>
              <a:off x="-69850" y="-4800"/>
              <a:ext cx="2590800" cy="440732"/>
            </a:xfrm>
            <a:prstGeom prst="parallelogram">
              <a:avLst/>
            </a:prstGeom>
            <a:solidFill>
              <a:srgbClr val="00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/>
                <a:cs typeface="+mn-ea"/>
                <a:sym typeface="+mn-lt"/>
              </a:endParaRPr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-1174750" y="-161333"/>
              <a:ext cx="2590800" cy="440732"/>
            </a:xfrm>
            <a:prstGeom prst="parallelogram">
              <a:avLst/>
            </a:prstGeom>
            <a:solidFill>
              <a:srgbClr val="1B5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4" b="23193"/>
          <a:stretch>
            <a:fillRect/>
          </a:stretch>
        </p:blipFill>
        <p:spPr>
          <a:xfrm>
            <a:off x="-11093" y="1345747"/>
            <a:ext cx="12191999" cy="3504046"/>
          </a:xfrm>
          <a:prstGeom prst="rect">
            <a:avLst/>
          </a:prstGeom>
        </p:spPr>
      </p:pic>
      <p:sp>
        <p:nvSpPr>
          <p:cNvPr id="6" name="平行四边形 5"/>
          <p:cNvSpPr/>
          <p:nvPr userDrawn="1"/>
        </p:nvSpPr>
        <p:spPr>
          <a:xfrm>
            <a:off x="-16641" y="1345747"/>
            <a:ext cx="12203093" cy="3504046"/>
          </a:xfrm>
          <a:prstGeom prst="parallelogram">
            <a:avLst>
              <a:gd name="adj" fmla="val 0"/>
            </a:avLst>
          </a:prstGeom>
          <a:solidFill>
            <a:srgbClr val="1B5091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5305425"/>
            <a:ext cx="12203093" cy="1485900"/>
            <a:chOff x="0" y="5305425"/>
            <a:chExt cx="12203093" cy="14859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03263"/>
              <a:ext cx="12192000" cy="129022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5305425"/>
              <a:ext cx="12203093" cy="1485900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5305425"/>
            <a:ext cx="12203093" cy="1485900"/>
            <a:chOff x="0" y="5305425"/>
            <a:chExt cx="12203093" cy="14859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03263"/>
              <a:ext cx="12192000" cy="129022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5305425"/>
              <a:ext cx="12203093" cy="1485900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5" b="31760"/>
          <a:stretch>
            <a:fillRect/>
          </a:stretch>
        </p:blipFill>
        <p:spPr>
          <a:xfrm>
            <a:off x="11094" y="1345746"/>
            <a:ext cx="12191999" cy="3504046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-16641" y="1345747"/>
            <a:ext cx="12203093" cy="3504046"/>
          </a:xfrm>
          <a:prstGeom prst="parallelogram">
            <a:avLst>
              <a:gd name="adj" fmla="val 0"/>
            </a:avLst>
          </a:prstGeom>
          <a:solidFill>
            <a:srgbClr val="1B5091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5305425"/>
            <a:ext cx="12203093" cy="1485900"/>
            <a:chOff x="0" y="5305425"/>
            <a:chExt cx="12203093" cy="14859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03263"/>
              <a:ext cx="12192000" cy="129022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5305425"/>
              <a:ext cx="12203093" cy="1485900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8" b="18535"/>
          <a:stretch>
            <a:fillRect/>
          </a:stretch>
        </p:blipFill>
        <p:spPr>
          <a:xfrm>
            <a:off x="-5366" y="1345746"/>
            <a:ext cx="12197366" cy="3504046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-16641" y="1345747"/>
            <a:ext cx="12203093" cy="3504046"/>
          </a:xfrm>
          <a:prstGeom prst="parallelogram">
            <a:avLst>
              <a:gd name="adj" fmla="val 0"/>
            </a:avLst>
          </a:prstGeom>
          <a:solidFill>
            <a:srgbClr val="1B5091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5305425"/>
            <a:ext cx="12203093" cy="1485900"/>
            <a:chOff x="0" y="5305425"/>
            <a:chExt cx="12203093" cy="14859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03263"/>
              <a:ext cx="12192000" cy="129022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5305425"/>
              <a:ext cx="12203093" cy="1485900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4" b="20321"/>
          <a:stretch>
            <a:fillRect/>
          </a:stretch>
        </p:blipFill>
        <p:spPr>
          <a:xfrm>
            <a:off x="-11093" y="1345746"/>
            <a:ext cx="12222143" cy="3504046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-16641" y="1345747"/>
            <a:ext cx="12203093" cy="3504046"/>
          </a:xfrm>
          <a:prstGeom prst="parallelogram">
            <a:avLst>
              <a:gd name="adj" fmla="val 0"/>
            </a:avLst>
          </a:prstGeom>
          <a:solidFill>
            <a:srgbClr val="1B5091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226973" y="6346613"/>
            <a:ext cx="2700338" cy="315913"/>
          </a:xfrm>
        </p:spPr>
        <p:txBody>
          <a:bodyPr/>
          <a:lstStyle>
            <a:lvl1pPr>
              <a:defRPr sz="1400" b="1"/>
            </a:lvl1pPr>
          </a:lstStyle>
          <a:p>
            <a:fld id="{8D7E671F-7053-4CD2-A05A-3E140C149E39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826135"/>
            <a:ext cx="12192000" cy="0"/>
          </a:xfrm>
          <a:prstGeom prst="line">
            <a:avLst/>
          </a:prstGeom>
          <a:ln w="19050">
            <a:solidFill>
              <a:srgbClr val="1B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" y="-21590"/>
            <a:ext cx="2315210" cy="847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3102044" y="-2"/>
            <a:ext cx="6804193" cy="6858000"/>
          </a:xfrm>
          <a:prstGeom prst="parallelogram">
            <a:avLst>
              <a:gd name="adj" fmla="val 39704"/>
            </a:avLst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 userDrawn="1"/>
        </p:nvSpPr>
        <p:spPr>
          <a:xfrm>
            <a:off x="4366193" y="5553077"/>
            <a:ext cx="8666123" cy="631322"/>
          </a:xfrm>
          <a:prstGeom prst="parallelogram">
            <a:avLst>
              <a:gd name="adj" fmla="val 39704"/>
            </a:avLst>
          </a:prstGeom>
          <a:solidFill>
            <a:schemeClr val="bg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 userDrawn="1"/>
        </p:nvSpPr>
        <p:spPr>
          <a:xfrm>
            <a:off x="4097313" y="822575"/>
            <a:ext cx="6804193" cy="5289049"/>
          </a:xfrm>
          <a:prstGeom prst="parallelogram">
            <a:avLst>
              <a:gd name="adj" fmla="val 39704"/>
            </a:avLst>
          </a:prstGeom>
          <a:solidFill>
            <a:srgbClr val="518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438150" y="6417268"/>
            <a:ext cx="2590800" cy="440732"/>
          </a:xfrm>
          <a:prstGeom prst="parallelogram">
            <a:avLst/>
          </a:prstGeom>
          <a:solidFill>
            <a:srgbClr val="518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 userDrawn="1"/>
        </p:nvSpPr>
        <p:spPr>
          <a:xfrm>
            <a:off x="9146116" y="-21688"/>
            <a:ext cx="2590800" cy="440732"/>
          </a:xfrm>
          <a:prstGeom prst="parallelogram">
            <a:avLst/>
          </a:prstGeom>
          <a:solidFill>
            <a:srgbClr val="518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6238875" y="822575"/>
            <a:ext cx="5972657" cy="5289046"/>
          </a:xfrm>
          <a:custGeom>
            <a:avLst/>
            <a:gdLst>
              <a:gd name="connsiteX0" fmla="*/ 5684860 w 5756131"/>
              <a:gd name="connsiteY0" fmla="*/ 0 h 4840817"/>
              <a:gd name="connsiteX1" fmla="*/ 5756131 w 5756131"/>
              <a:gd name="connsiteY1" fmla="*/ 0 h 4840817"/>
              <a:gd name="connsiteX2" fmla="*/ 5756131 w 5756131"/>
              <a:gd name="connsiteY2" fmla="*/ 4838700 h 4840817"/>
              <a:gd name="connsiteX3" fmla="*/ 3769284 w 5756131"/>
              <a:gd name="connsiteY3" fmla="*/ 4838700 h 4840817"/>
              <a:gd name="connsiteX4" fmla="*/ 3768443 w 5756131"/>
              <a:gd name="connsiteY4" fmla="*/ 4840817 h 4840817"/>
              <a:gd name="connsiteX5" fmla="*/ 0 w 5756131"/>
              <a:gd name="connsiteY5" fmla="*/ 4840817 h 4840817"/>
              <a:gd name="connsiteX6" fmla="*/ 1921157 w 5756131"/>
              <a:gd name="connsiteY6" fmla="*/ 2117 h 4840817"/>
              <a:gd name="connsiteX7" fmla="*/ 5684020 w 5756131"/>
              <a:gd name="connsiteY7" fmla="*/ 2117 h 484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6131" h="4840817">
                <a:moveTo>
                  <a:pt x="5684860" y="0"/>
                </a:moveTo>
                <a:lnTo>
                  <a:pt x="5756131" y="0"/>
                </a:lnTo>
                <a:lnTo>
                  <a:pt x="5756131" y="4838700"/>
                </a:lnTo>
                <a:lnTo>
                  <a:pt x="3769284" y="4838700"/>
                </a:lnTo>
                <a:lnTo>
                  <a:pt x="3768443" y="4840817"/>
                </a:lnTo>
                <a:lnTo>
                  <a:pt x="0" y="4840817"/>
                </a:lnTo>
                <a:lnTo>
                  <a:pt x="1921157" y="2117"/>
                </a:lnTo>
                <a:lnTo>
                  <a:pt x="5684020" y="2117"/>
                </a:lnTo>
                <a:close/>
              </a:path>
            </a:pathLst>
          </a:custGeom>
          <a:solidFill>
            <a:srgbClr val="1B5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-857250" y="6637634"/>
            <a:ext cx="2590800" cy="440732"/>
          </a:xfrm>
          <a:prstGeom prst="parallelogram">
            <a:avLst/>
          </a:prstGeom>
          <a:solidFill>
            <a:srgbClr val="1B5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平行四边形 12"/>
          <p:cNvSpPr/>
          <p:nvPr userDrawn="1"/>
        </p:nvSpPr>
        <p:spPr>
          <a:xfrm>
            <a:off x="10441516" y="-200045"/>
            <a:ext cx="2590800" cy="440732"/>
          </a:xfrm>
          <a:prstGeom prst="parallelogram">
            <a:avLst/>
          </a:prstGeom>
          <a:solidFill>
            <a:srgbClr val="1B5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91" y="1170156"/>
            <a:ext cx="2689320" cy="927936"/>
          </a:xfrm>
          <a:prstGeom prst="rect">
            <a:avLst/>
          </a:prstGeom>
        </p:spPr>
      </p:pic>
      <p:cxnSp>
        <p:nvCxnSpPr>
          <p:cNvPr id="15" name="直接连接符 14"/>
          <p:cNvCxnSpPr/>
          <p:nvPr userDrawn="1"/>
        </p:nvCxnSpPr>
        <p:spPr>
          <a:xfrm>
            <a:off x="4986095" y="3424661"/>
            <a:ext cx="2505559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11079843" y="3424661"/>
            <a:ext cx="1131689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 1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 userDrawn="1"/>
        </p:nvSpPr>
        <p:spPr>
          <a:xfrm>
            <a:off x="-296545" y="996315"/>
            <a:ext cx="6692265" cy="4866005"/>
          </a:xfrm>
          <a:custGeom>
            <a:avLst/>
            <a:gdLst>
              <a:gd name="connsiteX0" fmla="*/ 0 w 5978766"/>
              <a:gd name="connsiteY0" fmla="*/ 0 h 4839285"/>
              <a:gd name="connsiteX1" fmla="*/ 5978766 w 5978766"/>
              <a:gd name="connsiteY1" fmla="*/ 0 h 4839285"/>
              <a:gd name="connsiteX2" fmla="*/ 4223170 w 5978766"/>
              <a:gd name="connsiteY2" fmla="*/ 4839285 h 4839285"/>
              <a:gd name="connsiteX3" fmla="*/ 0 w 5978766"/>
              <a:gd name="connsiteY3" fmla="*/ 4839285 h 4839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8766" h="4839285">
                <a:moveTo>
                  <a:pt x="0" y="0"/>
                </a:moveTo>
                <a:lnTo>
                  <a:pt x="5978766" y="0"/>
                </a:lnTo>
                <a:lnTo>
                  <a:pt x="4223170" y="4839285"/>
                </a:lnTo>
                <a:lnTo>
                  <a:pt x="0" y="4839285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29.xml"/><Relationship Id="rId15" Type="http://schemas.openxmlformats.org/officeDocument/2006/relationships/tags" Target="../tags/tag7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36543-7475-4935-AB9F-6876F2FA4B6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D0293-0E8F-40EA-8A04-147F86904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1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noProof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noProof="1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FB9AA720-4001-4971-AA27-407C15B3B5E9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6858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430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6002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0574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3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1.jpe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png"/><Relationship Id="rId11" Type="http://schemas.openxmlformats.org/officeDocument/2006/relationships/image" Target="../media/image35.wmf"/><Relationship Id="rId5" Type="http://schemas.openxmlformats.org/officeDocument/2006/relationships/image" Target="../media/image31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e7d195523061f1c0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 hidden="1"/>
          <p:cNvSpPr txBox="1">
            <a:spLocks noChangeArrowheads="1"/>
          </p:cNvSpPr>
          <p:nvPr/>
        </p:nvSpPr>
        <p:spPr bwMode="auto">
          <a:xfrm>
            <a:off x="-355600" y="1803400"/>
            <a:ext cx="293687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文本框 1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 txBox="1">
            <a:spLocks noChangeArrowheads="1"/>
          </p:cNvSpPr>
          <p:nvPr/>
        </p:nvSpPr>
        <p:spPr bwMode="auto">
          <a:xfrm>
            <a:off x="-685437" y="2278562"/>
            <a:ext cx="12720831" cy="1221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 anchorCtr="0">
            <a:no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JLGA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：面向异构平台的大规模图计算系统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78494" y="4010388"/>
            <a:ext cx="10480551" cy="18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 panose="02020503050405090304" charset="0"/>
                <a:sym typeface="+mn-ea"/>
              </a:rPr>
              <a:t>汇报团队：图谋有轨</a:t>
            </a:r>
            <a:endParaRPr lang="en-US" altLang="zh-CN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 Regular" panose="02020503050405090304" charset="0"/>
              <a:sym typeface="+mn-ea"/>
            </a:endParaRPr>
          </a:p>
          <a:p>
            <a:pPr algn="ctr">
              <a:lnSpc>
                <a:spcPct val="16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 panose="02020503050405090304" charset="0"/>
                <a:sym typeface="+mn-ea"/>
              </a:rPr>
              <a:t>汇报时间：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 panose="02020503050405090304" charset="0"/>
                <a:sym typeface="+mn-ea"/>
              </a:rPr>
              <a:t>2025/7/25</a:t>
            </a:r>
            <a:endParaRPr lang="en-US" altLang="zh-CN" sz="1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项目全称：</a:t>
            </a:r>
            <a:r>
              <a:rPr lang="en-US" altLang="zh-CN" sz="1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Joint Large-scale Graph Analytics</a:t>
            </a:r>
            <a:r>
              <a:rPr lang="zh-CN" altLang="en-US" sz="1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，吉林大学图计算系统 </a:t>
            </a:r>
            <a:endParaRPr lang="en-US" altLang="zh-CN" sz="1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开发单位：吉林大学 </a:t>
            </a:r>
            <a:r>
              <a:rPr lang="en-US" altLang="zh-CN" sz="1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JLGA </a:t>
            </a:r>
            <a:r>
              <a:rPr lang="zh-CN" altLang="en-US" sz="1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开发团队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24083-028C-428C-C480-98F58A403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2">
            <a:extLst>
              <a:ext uri="{FF2B5EF4-FFF2-40B4-BE49-F238E27FC236}">
                <a16:creationId xmlns:a16="http://schemas.microsoft.com/office/drawing/2014/main" id="{8580C360-BB09-AFD5-8522-A0E44EC2A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63494"/>
            <a:ext cx="10888980" cy="65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算法生态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8FEA850-E06D-BB0C-70E0-5A3BD559D0A8}"/>
              </a:ext>
            </a:extLst>
          </p:cNvPr>
          <p:cNvCxnSpPr>
            <a:cxnSpLocks/>
          </p:cNvCxnSpPr>
          <p:nvPr/>
        </p:nvCxnSpPr>
        <p:spPr>
          <a:xfrm>
            <a:off x="0" y="826294"/>
            <a:ext cx="12192000" cy="3618"/>
          </a:xfrm>
          <a:prstGeom prst="line">
            <a:avLst/>
          </a:prstGeom>
          <a:ln w="5715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D354ECA-3071-0C81-B6C2-9AF06D09C8A8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6149" name="图片 3">
            <a:extLst>
              <a:ext uri="{FF2B5EF4-FFF2-40B4-BE49-F238E27FC236}">
                <a16:creationId xmlns:a16="http://schemas.microsoft.com/office/drawing/2014/main" id="{C605041B-2E70-B648-5470-688A7590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308" y="25400"/>
            <a:ext cx="872691" cy="80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灯片编号占位符 6">
            <a:extLst>
              <a:ext uri="{FF2B5EF4-FFF2-40B4-BE49-F238E27FC236}">
                <a16:creationId xmlns:a16="http://schemas.microsoft.com/office/drawing/2014/main" id="{8CD34EC5-4133-8421-493E-8674307012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787943" y="6356350"/>
            <a:ext cx="160985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414FEF-2691-404E-8669-801563B1FFB5}" type="slidenum">
              <a:rPr altLang="zh-CN" sz="1200" smtClean="0">
                <a:solidFill>
                  <a:srgbClr val="898989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10</a:t>
            </a:fld>
            <a:endParaRPr lang="zh-CN" altLang="zh-CN" sz="1200" dirty="0">
              <a:solidFill>
                <a:srgbClr val="898989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DB3D831-57C2-41CA-BDBC-3C5DFBA58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62403"/>
              </p:ext>
            </p:extLst>
          </p:nvPr>
        </p:nvGraphicFramePr>
        <p:xfrm>
          <a:off x="1359101" y="1166692"/>
          <a:ext cx="9473798" cy="486501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53528">
                  <a:extLst>
                    <a:ext uri="{9D8B030D-6E8A-4147-A177-3AD203B41FA5}">
                      <a16:colId xmlns:a16="http://schemas.microsoft.com/office/drawing/2014/main" val="2260454428"/>
                    </a:ext>
                  </a:extLst>
                </a:gridCol>
                <a:gridCol w="1853681">
                  <a:extLst>
                    <a:ext uri="{9D8B030D-6E8A-4147-A177-3AD203B41FA5}">
                      <a16:colId xmlns:a16="http://schemas.microsoft.com/office/drawing/2014/main" val="781546668"/>
                    </a:ext>
                  </a:extLst>
                </a:gridCol>
                <a:gridCol w="1924524">
                  <a:extLst>
                    <a:ext uri="{9D8B030D-6E8A-4147-A177-3AD203B41FA5}">
                      <a16:colId xmlns:a16="http://schemas.microsoft.com/office/drawing/2014/main" val="115937889"/>
                    </a:ext>
                  </a:extLst>
                </a:gridCol>
                <a:gridCol w="3542065">
                  <a:extLst>
                    <a:ext uri="{9D8B030D-6E8A-4147-A177-3AD203B41FA5}">
                      <a16:colId xmlns:a16="http://schemas.microsoft.com/office/drawing/2014/main" val="631422379"/>
                    </a:ext>
                  </a:extLst>
                </a:gridCol>
              </a:tblGrid>
              <a:tr h="51407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算法名称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CPU</a:t>
                      </a:r>
                      <a:r>
                        <a:rPr lang="zh-CN" altLang="en-US" sz="2000" u="none" strike="noStrike">
                          <a:effectLst/>
                        </a:rPr>
                        <a:t>实现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SIM</a:t>
                      </a:r>
                      <a:r>
                        <a:rPr lang="zh-CN" altLang="en-US" sz="2000" u="none" strike="noStrike" dirty="0">
                          <a:effectLst/>
                        </a:rPr>
                        <a:t>实现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应用场景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1148843"/>
                  </a:ext>
                </a:extLst>
              </a:tr>
              <a:tr h="6397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BFS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✅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最短路径、层次遍历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86834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PageRank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网页排名、影响力分析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46787"/>
                  </a:ext>
                </a:extLst>
              </a:tr>
              <a:tr h="559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PPR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个性化推荐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9471261"/>
                  </a:ext>
                </a:extLst>
              </a:tr>
              <a:tr h="6397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K-Core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社区发现、核心挖掘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2450554"/>
                  </a:ext>
                </a:extLst>
              </a:tr>
              <a:tr h="559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连通性分析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1889826"/>
                  </a:ext>
                </a:extLst>
              </a:tr>
              <a:tr h="559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SSSP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加权最短路径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1760430"/>
                  </a:ext>
                </a:extLst>
              </a:tr>
              <a:tr h="559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GCN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✅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❌</a:t>
                      </a:r>
                      <a:r>
                        <a:rPr lang="en-US" altLang="zh-CN" sz="2000" b="0" u="none" strike="noStrike" baseline="68000" dirty="0">
                          <a:solidFill>
                            <a:srgbClr val="000000"/>
                          </a:solidFill>
                          <a:effectLst/>
                        </a:rPr>
                        <a:t>*</a:t>
                      </a:r>
                      <a:endParaRPr lang="zh-CN" altLang="en-US" sz="2000" b="0" i="0" u="none" strike="noStrike" baseline="68000" dirty="0">
                        <a:solidFill>
                          <a:srgbClr val="000000"/>
                        </a:solidFill>
                        <a:effectLst/>
                        <a:latin typeface="Segoe UI Symbol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图神经网络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618443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9DF31A2A-814A-4BD0-916F-3AAF855C2AD2}"/>
              </a:ext>
            </a:extLst>
          </p:cNvPr>
          <p:cNvSpPr txBox="1"/>
          <p:nvPr/>
        </p:nvSpPr>
        <p:spPr>
          <a:xfrm>
            <a:off x="8958767" y="6108554"/>
            <a:ext cx="2687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/>
              <a:t>*</a:t>
            </a:r>
            <a:r>
              <a:rPr lang="zh-CN" altLang="en-US" sz="1050" dirty="0"/>
              <a:t>尚待加速卡模拟器进一步支持</a:t>
            </a:r>
          </a:p>
        </p:txBody>
      </p:sp>
    </p:spTree>
    <p:extLst>
      <p:ext uri="{BB962C8B-B14F-4D97-AF65-F5344CB8AC3E}">
        <p14:creationId xmlns:p14="http://schemas.microsoft.com/office/powerpoint/2010/main" val="163871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文本框 1066"/>
          <p:cNvSpPr txBox="1">
            <a:spLocks noChangeArrowheads="1"/>
          </p:cNvSpPr>
          <p:nvPr/>
        </p:nvSpPr>
        <p:spPr bwMode="auto">
          <a:xfrm>
            <a:off x="1766888" y="598488"/>
            <a:ext cx="26479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bg1"/>
                </a:solidFill>
              </a:rPr>
              <a:t>中国人民大学</a:t>
            </a:r>
          </a:p>
        </p:txBody>
      </p:sp>
      <p:grpSp>
        <p:nvGrpSpPr>
          <p:cNvPr id="43012" name="组合 1"/>
          <p:cNvGrpSpPr/>
          <p:nvPr/>
        </p:nvGrpSpPr>
        <p:grpSpPr bwMode="auto">
          <a:xfrm>
            <a:off x="1058863" y="2189163"/>
            <a:ext cx="10074275" cy="2479675"/>
            <a:chOff x="1308100" y="2233613"/>
            <a:chExt cx="10074275" cy="2479675"/>
          </a:xfrm>
        </p:grpSpPr>
        <p:sp>
          <p:nvSpPr>
            <p:cNvPr id="43018" name="文本框 62"/>
            <p:cNvSpPr txBox="1">
              <a:spLocks noChangeArrowheads="1"/>
            </p:cNvSpPr>
            <p:nvPr/>
          </p:nvSpPr>
          <p:spPr bwMode="auto">
            <a:xfrm>
              <a:off x="1466850" y="3112453"/>
              <a:ext cx="9677400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400" b="1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谢谢大家！</a:t>
              </a:r>
            </a:p>
          </p:txBody>
        </p:sp>
        <p:sp>
          <p:nvSpPr>
            <p:cNvPr id="1068" name="矩形 1067"/>
            <p:cNvSpPr/>
            <p:nvPr/>
          </p:nvSpPr>
          <p:spPr>
            <a:xfrm>
              <a:off x="1466850" y="2439988"/>
              <a:ext cx="9677400" cy="2114550"/>
            </a:xfrm>
            <a:prstGeom prst="rect">
              <a:avLst/>
            </a:prstGeom>
            <a:noFill/>
            <a:ln w="254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69" name="矩形 1068"/>
            <p:cNvSpPr/>
            <p:nvPr/>
          </p:nvSpPr>
          <p:spPr>
            <a:xfrm>
              <a:off x="10906125" y="4237038"/>
              <a:ext cx="476250" cy="476250"/>
            </a:xfrm>
            <a:prstGeom prst="rect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10637837" y="4008438"/>
              <a:ext cx="474663" cy="474662"/>
            </a:xfrm>
            <a:prstGeom prst="rect">
              <a:avLst/>
            </a:prstGeom>
            <a:solidFill>
              <a:srgbClr val="4B649F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1308100" y="2233613"/>
              <a:ext cx="474662" cy="474662"/>
            </a:xfrm>
            <a:prstGeom prst="rect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1460500" y="2386013"/>
              <a:ext cx="474662" cy="474662"/>
            </a:xfrm>
            <a:prstGeom prst="rect">
              <a:avLst/>
            </a:prstGeom>
            <a:solidFill>
              <a:srgbClr val="4B64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703DD1F-8DEB-44FA-8415-A988BF5CCB5A}" type="datetime1">
              <a:rPr lang="zh-CN" altLang="en-US"/>
              <a:t>2025/9/8</a:t>
            </a:fld>
            <a:endParaRPr lang="zh-CN" altLang="en-US" dirty="0"/>
          </a:p>
        </p:txBody>
      </p:sp>
      <p:sp>
        <p:nvSpPr>
          <p:cNvPr id="43014" name="灯片编号占位符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AA4E07F2-F13B-4598-8149-BB85D7A24DDE}" type="slidenum">
              <a:rPr altLang="zh-CN" sz="1200" smtClean="0">
                <a:solidFill>
                  <a:srgbClr val="898989"/>
                </a:solidFill>
              </a:rPr>
              <a:t>11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pic>
        <p:nvPicPr>
          <p:cNvPr id="15" name="图片 3">
            <a:extLst>
              <a:ext uri="{FF2B5EF4-FFF2-40B4-BE49-F238E27FC236}">
                <a16:creationId xmlns:a16="http://schemas.microsoft.com/office/drawing/2014/main" id="{5F0DAB1A-718D-4B8F-98D0-8A45DC41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309" y="133350"/>
            <a:ext cx="872691" cy="80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BA5127F-E8A5-4C6B-89AD-F63DEEB4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359" y="4149719"/>
            <a:ext cx="3015214" cy="21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文本框 22"/>
          <p:cNvSpPr txBox="1">
            <a:spLocks noChangeArrowheads="1"/>
          </p:cNvSpPr>
          <p:nvPr/>
        </p:nvSpPr>
        <p:spPr bwMode="auto">
          <a:xfrm>
            <a:off x="508000" y="63690"/>
            <a:ext cx="7370763" cy="65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背景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0" y="826294"/>
            <a:ext cx="12191999" cy="0"/>
          </a:xfrm>
          <a:prstGeom prst="line">
            <a:avLst/>
          </a:prstGeom>
          <a:ln w="5715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6149" name="图片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34" y="25400"/>
            <a:ext cx="863065" cy="7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灯片编号占位符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787943" y="6356350"/>
            <a:ext cx="160985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414FEF-2691-404E-8669-801563B1FFB5}" type="slidenum">
              <a:rPr altLang="zh-CN" sz="1200" smtClean="0">
                <a:solidFill>
                  <a:srgbClr val="898989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</a:t>
            </a:fld>
            <a:endParaRPr lang="zh-CN" altLang="zh-CN" sz="1200" dirty="0">
              <a:solidFill>
                <a:srgbClr val="898989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7407" y="937060"/>
            <a:ext cx="7786606" cy="9510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图数据广泛存在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：社交网络、推荐系统、知识图谱等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规模挑战：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大数据时代图数据量呈指数级增长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920C0F8-8FCB-FB66-F347-6237561C2A10}"/>
              </a:ext>
            </a:extLst>
          </p:cNvPr>
          <p:cNvGrpSpPr/>
          <p:nvPr/>
        </p:nvGrpSpPr>
        <p:grpSpPr>
          <a:xfrm>
            <a:off x="6694157" y="1009993"/>
            <a:ext cx="4544886" cy="2022933"/>
            <a:chOff x="6694020" y="979276"/>
            <a:chExt cx="4544886" cy="2022933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72BD9F5E-E507-B51E-19A0-91EA9E6635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90" b="16694"/>
            <a:stretch>
              <a:fillRect/>
            </a:stretch>
          </p:blipFill>
          <p:spPr bwMode="auto">
            <a:xfrm>
              <a:off x="6694020" y="1352706"/>
              <a:ext cx="4544886" cy="164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5FBE703-27FE-6B09-5FF2-880EAEE1D5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542"/>
            <a:stretch>
              <a:fillRect/>
            </a:stretch>
          </p:blipFill>
          <p:spPr bwMode="auto">
            <a:xfrm>
              <a:off x="6694020" y="979276"/>
              <a:ext cx="4544886" cy="37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46BD5BA1-36BA-19C6-9AD2-087FBC87E8C0}"/>
              </a:ext>
            </a:extLst>
          </p:cNvPr>
          <p:cNvSpPr txBox="1"/>
          <p:nvPr/>
        </p:nvSpPr>
        <p:spPr>
          <a:xfrm>
            <a:off x="7269957" y="3010160"/>
            <a:ext cx="339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图数据规模快速增长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342B0AE-0C22-4424-9230-0A4635A13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998493"/>
            <a:ext cx="113506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094B687F-AEF1-4C85-9341-74F6544B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0" b="13873"/>
          <a:stretch>
            <a:fillRect/>
          </a:stretch>
        </p:blipFill>
        <p:spPr bwMode="auto">
          <a:xfrm>
            <a:off x="1822052" y="2028105"/>
            <a:ext cx="140335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79">
            <a:extLst>
              <a:ext uri="{FF2B5EF4-FFF2-40B4-BE49-F238E27FC236}">
                <a16:creationId xmlns:a16="http://schemas.microsoft.com/office/drawing/2014/main" id="{452BF898-179E-4CA9-980B-11A6AFE87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" t="7771" r="3348" b="7549"/>
          <a:stretch>
            <a:fillRect/>
          </a:stretch>
        </p:blipFill>
        <p:spPr bwMode="auto">
          <a:xfrm>
            <a:off x="3404392" y="2008649"/>
            <a:ext cx="13493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82">
            <a:extLst>
              <a:ext uri="{FF2B5EF4-FFF2-40B4-BE49-F238E27FC236}">
                <a16:creationId xmlns:a16="http://schemas.microsoft.com/office/drawing/2014/main" id="{9B56FC31-2E31-4624-B4C7-7F343A0E9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" r="44269"/>
          <a:stretch>
            <a:fillRect/>
          </a:stretch>
        </p:blipFill>
        <p:spPr bwMode="auto">
          <a:xfrm>
            <a:off x="4891798" y="2021755"/>
            <a:ext cx="114141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E770779-D0F4-472F-9FF5-3ADBF69662E8}"/>
              </a:ext>
            </a:extLst>
          </p:cNvPr>
          <p:cNvSpPr txBox="1"/>
          <p:nvPr/>
        </p:nvSpPr>
        <p:spPr>
          <a:xfrm>
            <a:off x="1448732" y="2933910"/>
            <a:ext cx="339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多样的图应用数据</a:t>
            </a:r>
          </a:p>
        </p:txBody>
      </p:sp>
      <p:pic>
        <p:nvPicPr>
          <p:cNvPr id="2050" name="Picture 2" descr="GraphX">
            <a:extLst>
              <a:ext uri="{FF2B5EF4-FFF2-40B4-BE49-F238E27FC236}">
                <a16:creationId xmlns:a16="http://schemas.microsoft.com/office/drawing/2014/main" id="{BEAEF945-0BF6-41DE-B5D3-F48A5CD4B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8" y="4614771"/>
            <a:ext cx="2804926" cy="96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322151-0A0B-4E62-B3D0-8DD959B78A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12482" y="4470077"/>
            <a:ext cx="2757475" cy="11583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9FCADC4-C186-2841-F1EC-77906B58966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7407" y="3529309"/>
            <a:ext cx="11786444" cy="4813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为满足大图计算场景算力需求，近年来各种分布式图计算框架应运而生，如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GraphX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PowerGraph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Gemini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2"/>
          <p:cNvSpPr txBox="1">
            <a:spLocks noChangeArrowheads="1"/>
          </p:cNvSpPr>
          <p:nvPr/>
        </p:nvSpPr>
        <p:spPr bwMode="auto">
          <a:xfrm>
            <a:off x="508000" y="63690"/>
            <a:ext cx="7370763" cy="65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现有框架存在若干局限性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0" y="826294"/>
            <a:ext cx="12191999" cy="0"/>
          </a:xfrm>
          <a:prstGeom prst="line">
            <a:avLst/>
          </a:prstGeom>
          <a:ln w="5715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6149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34" y="25400"/>
            <a:ext cx="863065" cy="7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灯片编号占位符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787943" y="6356350"/>
            <a:ext cx="160985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414FEF-2691-404E-8669-801563B1FFB5}" type="slidenum">
              <a:rPr altLang="zh-CN" sz="1200" smtClean="0">
                <a:solidFill>
                  <a:srgbClr val="898989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</a:t>
            </a:fld>
            <a:endParaRPr lang="zh-CN" altLang="zh-CN" sz="1200" dirty="0">
              <a:solidFill>
                <a:srgbClr val="898989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" name="矩形 10">
            <a:extLst>
              <a:ext uri="{FF2B5EF4-FFF2-40B4-BE49-F238E27FC236}">
                <a16:creationId xmlns:a16="http://schemas.microsoft.com/office/drawing/2014/main" id="{70E7F5AB-2B89-8CFE-6ED0-D7C9CA5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05" y="957824"/>
            <a:ext cx="10868397" cy="854337"/>
          </a:xfrm>
          <a:prstGeom prst="rect">
            <a:avLst/>
          </a:prstGeom>
          <a:solidFill>
            <a:srgbClr val="DDE7F3"/>
          </a:solidFill>
          <a:ln w="19050" algn="ctr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kumimoji="0" lang="zh-CN" altLang="en-US" sz="2400" b="1" dirty="0">
                <a:solidFill>
                  <a:srgbClr val="17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对于复杂图计算任务高效执行、异构算力协同工作、大图计算可靠执行等需求，现有分布式图计算框架难以同时支持</a:t>
            </a:r>
            <a:endParaRPr kumimoji="0" lang="en-US" altLang="zh-CN" sz="2400" b="1" dirty="0">
              <a:solidFill>
                <a:srgbClr val="17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0BBAB6EA-53CB-B03D-0D95-743DCEF81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902" y="2147236"/>
            <a:ext cx="6501462" cy="979488"/>
          </a:xfrm>
          <a:prstGeom prst="rect">
            <a:avLst/>
          </a:prstGeom>
          <a:solidFill>
            <a:schemeClr val="bg1"/>
          </a:solidFill>
          <a:ln w="25400">
            <a:solidFill>
              <a:srgbClr val="CA6A68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32">
            <a:extLst>
              <a:ext uri="{FF2B5EF4-FFF2-40B4-BE49-F238E27FC236}">
                <a16:creationId xmlns:a16="http://schemas.microsoft.com/office/drawing/2014/main" id="{D283C660-7D3B-0A52-2E11-8E33B2246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252" y="2182921"/>
            <a:ext cx="7085249" cy="92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子图划分、子图计算、同步</a:t>
            </a:r>
            <a:r>
              <a:rPr kumimoji="0"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异步通信</a:t>
            </a:r>
            <a:r>
              <a:rPr kumimoji="0"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kumimoji="0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数据并发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难以支持多任务或复杂图计算需求</a:t>
            </a:r>
          </a:p>
        </p:txBody>
      </p:sp>
      <p:sp>
        <p:nvSpPr>
          <p:cNvPr id="6" name="圆角矩形 63">
            <a:extLst>
              <a:ext uri="{FF2B5EF4-FFF2-40B4-BE49-F238E27FC236}">
                <a16:creationId xmlns:a16="http://schemas.microsoft.com/office/drawing/2014/main" id="{E8F6ADA1-C5AD-5AB9-94C4-FE92671DB1B1}"/>
              </a:ext>
            </a:extLst>
          </p:cNvPr>
          <p:cNvSpPr/>
          <p:nvPr/>
        </p:nvSpPr>
        <p:spPr bwMode="auto">
          <a:xfrm>
            <a:off x="124918" y="2164699"/>
            <a:ext cx="1754188" cy="962025"/>
          </a:xfrm>
          <a:prstGeom prst="roundRect">
            <a:avLst/>
          </a:prstGeom>
          <a:solidFill>
            <a:srgbClr val="CA6A6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Ins="360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0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并发模式</a:t>
            </a:r>
            <a:endParaRPr kumimoji="0"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0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9600DAAE-0406-82E0-B86F-A122E45EDBA4}"/>
              </a:ext>
            </a:extLst>
          </p:cNvPr>
          <p:cNvSpPr/>
          <p:nvPr/>
        </p:nvSpPr>
        <p:spPr bwMode="auto">
          <a:xfrm>
            <a:off x="1832453" y="2502836"/>
            <a:ext cx="679450" cy="266700"/>
          </a:xfrm>
          <a:prstGeom prst="rightArrow">
            <a:avLst/>
          </a:prstGeom>
          <a:solidFill>
            <a:srgbClr val="CA6A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02E5ECD4-3F84-29DF-844A-314127F0E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574" y="3740568"/>
            <a:ext cx="6510790" cy="97948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endParaRPr kumimoji="0"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2">
            <a:extLst>
              <a:ext uri="{FF2B5EF4-FFF2-40B4-BE49-F238E27FC236}">
                <a16:creationId xmlns:a16="http://schemas.microsoft.com/office/drawing/2014/main" id="{A531CD50-C093-25F1-BA4B-20CCF7E45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680" y="3746140"/>
            <a:ext cx="6467247" cy="92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支持多种平台但通常只运行于单一平台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缺乏统一调度机制</a:t>
            </a:r>
          </a:p>
        </p:txBody>
      </p:sp>
      <p:sp>
        <p:nvSpPr>
          <p:cNvPr id="10" name="圆角矩形 63">
            <a:extLst>
              <a:ext uri="{FF2B5EF4-FFF2-40B4-BE49-F238E27FC236}">
                <a16:creationId xmlns:a16="http://schemas.microsoft.com/office/drawing/2014/main" id="{D5B8CA46-88DE-10EC-0DAB-F77BEE2BBA18}"/>
              </a:ext>
            </a:extLst>
          </p:cNvPr>
          <p:cNvSpPr/>
          <p:nvPr/>
        </p:nvSpPr>
        <p:spPr bwMode="auto">
          <a:xfrm>
            <a:off x="115590" y="3729003"/>
            <a:ext cx="1754188" cy="9620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Ins="360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0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难以协同</a:t>
            </a:r>
            <a:endParaRPr kumimoji="0"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0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异构算力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C21EB959-B8E2-4A5C-156C-29054F496E15}"/>
              </a:ext>
            </a:extLst>
          </p:cNvPr>
          <p:cNvSpPr/>
          <p:nvPr/>
        </p:nvSpPr>
        <p:spPr bwMode="auto">
          <a:xfrm>
            <a:off x="1823125" y="4067140"/>
            <a:ext cx="679450" cy="2667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51EBF2F5-1638-4A89-B21A-E5AB28034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573" y="5325994"/>
            <a:ext cx="6544449" cy="979488"/>
          </a:xfrm>
          <a:prstGeom prst="rect">
            <a:avLst/>
          </a:prstGeom>
          <a:noFill/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endParaRPr kumimoji="0"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32">
            <a:extLst>
              <a:ext uri="{FF2B5EF4-FFF2-40B4-BE49-F238E27FC236}">
                <a16:creationId xmlns:a16="http://schemas.microsoft.com/office/drawing/2014/main" id="{1270CB18-92AB-C042-4FD2-5CB79013E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252" y="5322819"/>
            <a:ext cx="6275507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计算时间长、故障频发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缺乏高效轻量的容错机制</a:t>
            </a:r>
          </a:p>
        </p:txBody>
      </p:sp>
      <p:sp>
        <p:nvSpPr>
          <p:cNvPr id="14" name="圆角矩形 63">
            <a:extLst>
              <a:ext uri="{FF2B5EF4-FFF2-40B4-BE49-F238E27FC236}">
                <a16:creationId xmlns:a16="http://schemas.microsoft.com/office/drawing/2014/main" id="{CDEFB589-7198-812C-59A4-E7DF1F2FED48}"/>
              </a:ext>
            </a:extLst>
          </p:cNvPr>
          <p:cNvSpPr/>
          <p:nvPr/>
        </p:nvSpPr>
        <p:spPr bwMode="auto">
          <a:xfrm>
            <a:off x="115589" y="5310153"/>
            <a:ext cx="1797418" cy="9620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Ins="360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0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容错机制</a:t>
            </a:r>
            <a:endParaRPr kumimoji="0"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0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薄弱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7793056-63CD-09E7-1038-69DA5F104C55}"/>
              </a:ext>
            </a:extLst>
          </p:cNvPr>
          <p:cNvSpPr/>
          <p:nvPr/>
        </p:nvSpPr>
        <p:spPr bwMode="auto">
          <a:xfrm>
            <a:off x="1823124" y="5648290"/>
            <a:ext cx="696194" cy="26670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DFEF34A-5921-37FE-4F3C-6C6D4B17D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022" y="2057687"/>
            <a:ext cx="2993634" cy="100052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22E169-8403-733E-16A4-9760EF836158}"/>
              </a:ext>
            </a:extLst>
          </p:cNvPr>
          <p:cNvSpPr txBox="1"/>
          <p:nvPr/>
        </p:nvSpPr>
        <p:spPr>
          <a:xfrm>
            <a:off x="9646160" y="3005650"/>
            <a:ext cx="1991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并发任务只能串行执行</a:t>
            </a:r>
            <a:endParaRPr lang="zh-CN" altLang="en-US" sz="14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E660F6C-B8C5-40D5-9213-3E136F80B2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8" y="4493804"/>
            <a:ext cx="622837" cy="30777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3A92753-2C41-7729-24AD-1E91C66E09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50" y="3963772"/>
            <a:ext cx="486547" cy="48654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3CDBC55-11F3-1432-5E51-9C5650DD89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21" y="3478769"/>
            <a:ext cx="531613" cy="46057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1EAE1E0-1324-6B44-D699-0FCC081332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021" y="4493804"/>
            <a:ext cx="622837" cy="30777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4913260-B34A-4F80-5C9D-59A3E10FDE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63" y="3963772"/>
            <a:ext cx="486547" cy="48654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91A76E4-D987-607A-3C15-F84286103C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634" y="3478769"/>
            <a:ext cx="531613" cy="46057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FF1B8F-1C03-E87A-58A7-9398672227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154" y="4493804"/>
            <a:ext cx="622837" cy="30777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99CFF4E-D4DD-CC34-F9A4-FAC02C623E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996" y="3963772"/>
            <a:ext cx="486547" cy="48654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0868D9D-10CE-51F1-CBA1-8F52FE67BF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67" y="3478769"/>
            <a:ext cx="531613" cy="460571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5280EC7E-8ECB-98EA-FB95-8068BEFE4C2A}"/>
              </a:ext>
            </a:extLst>
          </p:cNvPr>
          <p:cNvSpPr/>
          <p:nvPr/>
        </p:nvSpPr>
        <p:spPr>
          <a:xfrm>
            <a:off x="9104988" y="3411363"/>
            <a:ext cx="781050" cy="14603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AFE8ABA-4331-3C2C-AFE7-9E06756DF067}"/>
              </a:ext>
            </a:extLst>
          </p:cNvPr>
          <p:cNvSpPr/>
          <p:nvPr/>
        </p:nvSpPr>
        <p:spPr>
          <a:xfrm>
            <a:off x="10186914" y="3411363"/>
            <a:ext cx="781050" cy="14603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12CE9EE-7102-E41A-F278-6232E0BA83F5}"/>
              </a:ext>
            </a:extLst>
          </p:cNvPr>
          <p:cNvSpPr/>
          <p:nvPr/>
        </p:nvSpPr>
        <p:spPr>
          <a:xfrm>
            <a:off x="11257047" y="3411363"/>
            <a:ext cx="781050" cy="14603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E6C9697-0B24-3B15-6AC9-3A84B609C689}"/>
              </a:ext>
            </a:extLst>
          </p:cNvPr>
          <p:cNvSpPr/>
          <p:nvPr/>
        </p:nvSpPr>
        <p:spPr>
          <a:xfrm>
            <a:off x="9179204" y="3469401"/>
            <a:ext cx="608739" cy="4699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D83C9CE-8004-AD5D-64C1-79B8F4200FB5}"/>
              </a:ext>
            </a:extLst>
          </p:cNvPr>
          <p:cNvSpPr/>
          <p:nvPr/>
        </p:nvSpPr>
        <p:spPr>
          <a:xfrm>
            <a:off x="10239469" y="3954418"/>
            <a:ext cx="671419" cy="5149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86DF641-E4B1-B241-F312-F2C0887D23E0}"/>
              </a:ext>
            </a:extLst>
          </p:cNvPr>
          <p:cNvSpPr/>
          <p:nvPr/>
        </p:nvSpPr>
        <p:spPr>
          <a:xfrm>
            <a:off x="11303275" y="4472025"/>
            <a:ext cx="671419" cy="3704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CEDD76B-FC3B-B3F8-5D90-D413D57368E6}"/>
              </a:ext>
            </a:extLst>
          </p:cNvPr>
          <p:cNvSpPr txBox="1"/>
          <p:nvPr/>
        </p:nvSpPr>
        <p:spPr>
          <a:xfrm>
            <a:off x="9833207" y="4035450"/>
            <a:ext cx="418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endParaRPr lang="zh-CN" altLang="en-US" sz="14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4A6BB3D-8112-21A6-4FFE-8AAF5BC9BD9F}"/>
              </a:ext>
            </a:extLst>
          </p:cNvPr>
          <p:cNvSpPr txBox="1"/>
          <p:nvPr/>
        </p:nvSpPr>
        <p:spPr>
          <a:xfrm>
            <a:off x="10917823" y="4035450"/>
            <a:ext cx="418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endParaRPr lang="zh-CN" altLang="en-US" sz="14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61A0496-DD3B-E022-A29B-7AF7D137F298}"/>
              </a:ext>
            </a:extLst>
          </p:cNvPr>
          <p:cNvSpPr txBox="1"/>
          <p:nvPr/>
        </p:nvSpPr>
        <p:spPr>
          <a:xfrm>
            <a:off x="9646160" y="4886793"/>
            <a:ext cx="1991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只能支持同构算力计算</a:t>
            </a:r>
            <a:endParaRPr lang="zh-CN" altLang="en-US" sz="1400" b="1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EF78BA12-316A-5035-F199-884C8D013A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8094" y="5289177"/>
            <a:ext cx="2856512" cy="784387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B7B83C40-4F72-ED36-D702-3FD6152743F9}"/>
              </a:ext>
            </a:extLst>
          </p:cNvPr>
          <p:cNvSpPr txBox="1"/>
          <p:nvPr/>
        </p:nvSpPr>
        <p:spPr>
          <a:xfrm>
            <a:off x="9646159" y="6091329"/>
            <a:ext cx="24302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故障频发，状态回滚开销大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7597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2"/>
          <p:cNvSpPr txBox="1">
            <a:spLocks noChangeArrowheads="1"/>
          </p:cNvSpPr>
          <p:nvPr/>
        </p:nvSpPr>
        <p:spPr bwMode="auto">
          <a:xfrm>
            <a:off x="508000" y="63690"/>
            <a:ext cx="5361577" cy="65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系统概况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0" y="826294"/>
            <a:ext cx="12191999" cy="3617"/>
          </a:xfrm>
          <a:prstGeom prst="line">
            <a:avLst/>
          </a:prstGeom>
          <a:ln w="5715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6149" name="图片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77" y="25400"/>
            <a:ext cx="865322" cy="79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灯片编号占位符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787943" y="6356350"/>
            <a:ext cx="160985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414FEF-2691-404E-8669-801563B1FFB5}" type="slidenum">
              <a:rPr altLang="zh-CN" sz="1200" smtClean="0">
                <a:solidFill>
                  <a:srgbClr val="898989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4</a:t>
            </a:fld>
            <a:endParaRPr lang="zh-CN" altLang="zh-CN" sz="1200" dirty="0">
              <a:solidFill>
                <a:srgbClr val="898989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800775-5F74-AB58-A6B1-1F53C8FDD4BA}"/>
              </a:ext>
            </a:extLst>
          </p:cNvPr>
          <p:cNvSpPr txBox="1"/>
          <p:nvPr/>
        </p:nvSpPr>
        <p:spPr>
          <a:xfrm>
            <a:off x="1900204" y="6311900"/>
            <a:ext cx="293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JLGA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8D6385-6151-0DD3-0601-AC14F57333B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67715" y="1788835"/>
            <a:ext cx="4886122" cy="4371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algn="l">
              <a:lnSpc>
                <a:spcPct val="200000"/>
              </a:lnSpc>
              <a:buClrTx/>
              <a:buSzTx/>
            </a:pPr>
            <a:r>
              <a:rPr lang="zh-CN" altLang="en-US" sz="2400" dirty="0">
                <a:solidFill>
                  <a:srgbClr val="4B64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核心亮点</a:t>
            </a:r>
          </a:p>
          <a:p>
            <a:pPr marL="285750" indent="-285750">
              <a:lnSpc>
                <a:spcPct val="15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支持数据并行（大图任务）与任务并行（多任务并发）；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支持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、专用加速器异构算力协同计算；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支持实时监测计算状态，提供基于任务迁移的轻量级容错机制。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423F13-FA03-45AB-A069-E1C9342C3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89" y="1773629"/>
            <a:ext cx="5111583" cy="4621253"/>
          </a:xfrm>
          <a:prstGeom prst="rect">
            <a:avLst/>
          </a:prstGeom>
        </p:spPr>
      </p:pic>
      <p:sp>
        <p:nvSpPr>
          <p:cNvPr id="2" name="矩形 10">
            <a:extLst>
              <a:ext uri="{FF2B5EF4-FFF2-40B4-BE49-F238E27FC236}">
                <a16:creationId xmlns:a16="http://schemas.microsoft.com/office/drawing/2014/main" id="{921ADBB4-7D15-1210-2067-BAC07982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05" y="891080"/>
            <a:ext cx="10868397" cy="854337"/>
          </a:xfrm>
          <a:prstGeom prst="rect">
            <a:avLst/>
          </a:prstGeom>
          <a:solidFill>
            <a:srgbClr val="DDE7F3"/>
          </a:solidFill>
          <a:ln w="19050" algn="ctr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kumimoji="0" lang="en-US" altLang="zh-CN" sz="2400" b="1" dirty="0">
                <a:solidFill>
                  <a:srgbClr val="17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JLGA</a:t>
            </a:r>
            <a:r>
              <a:rPr kumimoji="0" lang="zh-CN" altLang="en-US" sz="2400" b="1" dirty="0">
                <a:solidFill>
                  <a:srgbClr val="17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400" b="1" dirty="0">
                <a:solidFill>
                  <a:srgbClr val="17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Joint Large-scale </a:t>
            </a:r>
            <a:r>
              <a:rPr kumimoji="0" lang="en-US" altLang="zh-CN" sz="2400" b="1" dirty="0" err="1">
                <a:solidFill>
                  <a:srgbClr val="17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kumimoji="0" lang="en-US" altLang="zh-CN" sz="2400" b="1" dirty="0">
                <a:solidFill>
                  <a:srgbClr val="17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framework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kumimoji="0" lang="zh-CN" altLang="en-US" sz="2400" b="1" dirty="0">
                <a:solidFill>
                  <a:srgbClr val="17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面向大规模图数据的分布式异构计算框架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2"/>
          <p:cNvSpPr txBox="1">
            <a:spLocks noChangeArrowheads="1"/>
          </p:cNvSpPr>
          <p:nvPr/>
        </p:nvSpPr>
        <p:spPr bwMode="auto">
          <a:xfrm>
            <a:off x="508000" y="63690"/>
            <a:ext cx="5361577" cy="65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支持数据并发与任务并发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0" y="826294"/>
            <a:ext cx="12192000" cy="3618"/>
          </a:xfrm>
          <a:prstGeom prst="line">
            <a:avLst/>
          </a:prstGeom>
          <a:ln w="5715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6152" name="灯片编号占位符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787943" y="6356350"/>
            <a:ext cx="160985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414FEF-2691-404E-8669-801563B1FFB5}" type="slidenum">
              <a:rPr altLang="zh-CN" sz="1200" smtClean="0">
                <a:solidFill>
                  <a:srgbClr val="898989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5</a:t>
            </a:fld>
            <a:endParaRPr lang="zh-CN" altLang="zh-CN" sz="1200" dirty="0">
              <a:solidFill>
                <a:srgbClr val="898989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A67CD38-1594-4FB1-8117-0B0589B12FB7}"/>
              </a:ext>
            </a:extLst>
          </p:cNvPr>
          <p:cNvSpPr/>
          <p:nvPr/>
        </p:nvSpPr>
        <p:spPr>
          <a:xfrm>
            <a:off x="433478" y="1630806"/>
            <a:ext cx="5478089" cy="4868196"/>
          </a:xfrm>
          <a:prstGeom prst="roundRect">
            <a:avLst>
              <a:gd name="adj" fmla="val 4063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EE9FCAA-CEAE-4F21-8E39-DEDE8EC1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054" y="2030417"/>
            <a:ext cx="3756087" cy="41965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22B53DC-E12A-4FEE-8723-C7E89CBF3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435" y="2030417"/>
            <a:ext cx="3774620" cy="42172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A9D0430-73D3-47BB-A1BF-BC269E041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61" y="2276059"/>
            <a:ext cx="2639160" cy="35595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E986D79-18D2-4560-AD2D-82E65C37C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684" y="2172526"/>
            <a:ext cx="1471751" cy="380993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C196B6F-8609-45CB-8071-102C62B15A44}"/>
              </a:ext>
            </a:extLst>
          </p:cNvPr>
          <p:cNvSpPr txBox="1"/>
          <p:nvPr/>
        </p:nvSpPr>
        <p:spPr>
          <a:xfrm>
            <a:off x="2166401" y="1700062"/>
            <a:ext cx="2098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数据</a:t>
            </a:r>
            <a:r>
              <a:rPr lang="zh-CN" altLang="en-US" b="1" dirty="0">
                <a:ea typeface="微软雅黑" panose="020B0503020204020204" pitchFamily="34" charset="-122"/>
                <a:cs typeface="Arial" panose="020B0604020202020204" pitchFamily="34" charset="0"/>
              </a:rPr>
              <a:t>并发</a:t>
            </a:r>
            <a:r>
              <a:rPr lang="zh-CN" altLang="en-US" sz="1800" b="1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执行机制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235C16-BF77-4452-88C5-B82C6414CCEF}"/>
              </a:ext>
            </a:extLst>
          </p:cNvPr>
          <p:cNvSpPr txBox="1"/>
          <p:nvPr/>
        </p:nvSpPr>
        <p:spPr>
          <a:xfrm>
            <a:off x="8013908" y="1700062"/>
            <a:ext cx="2098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任务</a:t>
            </a:r>
            <a:r>
              <a:rPr lang="zh-CN" altLang="en-US" b="1" dirty="0">
                <a:ea typeface="微软雅黑" panose="020B0503020204020204" pitchFamily="34" charset="-122"/>
                <a:cs typeface="Arial" panose="020B0604020202020204" pitchFamily="34" charset="0"/>
              </a:rPr>
              <a:t>并发</a:t>
            </a:r>
            <a:r>
              <a:rPr lang="zh-CN" altLang="en-US" sz="1800" b="1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执行机制</a:t>
            </a:r>
            <a:endParaRPr lang="zh-CN" altLang="en-US" dirty="0"/>
          </a:p>
        </p:txBody>
      </p:sp>
      <p:pic>
        <p:nvPicPr>
          <p:cNvPr id="6149" name="图片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308" y="25400"/>
            <a:ext cx="872691" cy="80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EB396B6-62E3-4A98-8FB4-945D35920DAA}"/>
              </a:ext>
            </a:extLst>
          </p:cNvPr>
          <p:cNvSpPr/>
          <p:nvPr/>
        </p:nvSpPr>
        <p:spPr>
          <a:xfrm>
            <a:off x="6179480" y="1630806"/>
            <a:ext cx="5657237" cy="4868196"/>
          </a:xfrm>
          <a:prstGeom prst="roundRect">
            <a:avLst>
              <a:gd name="adj" fmla="val 4063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0">
            <a:extLst>
              <a:ext uri="{FF2B5EF4-FFF2-40B4-BE49-F238E27FC236}">
                <a16:creationId xmlns:a16="http://schemas.microsoft.com/office/drawing/2014/main" id="{464BD32F-E0F3-E775-C9A6-344493DCA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05" y="957824"/>
            <a:ext cx="10868397" cy="551298"/>
          </a:xfrm>
          <a:prstGeom prst="rect">
            <a:avLst/>
          </a:prstGeom>
          <a:solidFill>
            <a:srgbClr val="DDE7F3"/>
          </a:solidFill>
          <a:ln w="19050" algn="ctr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kumimoji="0" lang="zh-CN" altLang="en-US" sz="2400" b="1" dirty="0">
                <a:solidFill>
                  <a:srgbClr val="17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针对不同任务需求，设计了数据并发和任务并发两种执行机制</a:t>
            </a:r>
            <a:endParaRPr kumimoji="0" lang="en-US" altLang="zh-CN" sz="2400" b="1" dirty="0">
              <a:solidFill>
                <a:srgbClr val="17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5519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2"/>
          <p:cNvSpPr txBox="1">
            <a:spLocks noChangeArrowheads="1"/>
          </p:cNvSpPr>
          <p:nvPr/>
        </p:nvSpPr>
        <p:spPr bwMode="auto">
          <a:xfrm>
            <a:off x="508000" y="63690"/>
            <a:ext cx="5361577" cy="65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支持数据并发与任务并发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0" y="826294"/>
            <a:ext cx="12191999" cy="0"/>
          </a:xfrm>
          <a:prstGeom prst="line">
            <a:avLst/>
          </a:prstGeom>
          <a:ln w="5715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6152" name="灯片编号占位符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787943" y="6356350"/>
            <a:ext cx="160985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414FEF-2691-404E-8669-801563B1FFB5}" type="slidenum">
              <a:rPr altLang="zh-CN" sz="1200" smtClean="0">
                <a:solidFill>
                  <a:srgbClr val="898989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6</a:t>
            </a:fld>
            <a:endParaRPr lang="zh-CN" altLang="zh-CN" sz="1200" dirty="0">
              <a:solidFill>
                <a:srgbClr val="898989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6149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34" y="25400"/>
            <a:ext cx="863065" cy="7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2E3FB4-820E-4B8B-9C63-1D6A304A2B60}"/>
              </a:ext>
            </a:extLst>
          </p:cNvPr>
          <p:cNvSpPr txBox="1"/>
          <p:nvPr/>
        </p:nvSpPr>
        <p:spPr>
          <a:xfrm>
            <a:off x="436674" y="945124"/>
            <a:ext cx="11384613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并发任务数据共享机制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：解耦图状态及图结构数据，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支持并发图计算任务共享图结构数据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，缓解资源竞争，提升并发处理效率。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数据规则化访问机制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：不同图计算任务沿着统一顺序细粒度同步地处理各图分区，使已加载的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图数据被多个并发图计算任务共享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599A15E-509B-42EB-9B6B-9DBF8DC7414F}"/>
              </a:ext>
            </a:extLst>
          </p:cNvPr>
          <p:cNvSpPr/>
          <p:nvPr/>
        </p:nvSpPr>
        <p:spPr>
          <a:xfrm>
            <a:off x="195212" y="2779161"/>
            <a:ext cx="5168758" cy="3867457"/>
          </a:xfrm>
          <a:prstGeom prst="roundRect">
            <a:avLst>
              <a:gd name="adj" fmla="val 4063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FBA7F3D-6F1B-4A5D-9018-B0CFEF692AFC}"/>
              </a:ext>
            </a:extLst>
          </p:cNvPr>
          <p:cNvSpPr/>
          <p:nvPr/>
        </p:nvSpPr>
        <p:spPr>
          <a:xfrm>
            <a:off x="5488745" y="2779161"/>
            <a:ext cx="6521742" cy="3867457"/>
          </a:xfrm>
          <a:prstGeom prst="roundRect">
            <a:avLst>
              <a:gd name="adj" fmla="val 4063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0EAFE5D-8BAC-4ABE-ACC0-7667C007C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963287"/>
              </p:ext>
            </p:extLst>
          </p:nvPr>
        </p:nvGraphicFramePr>
        <p:xfrm>
          <a:off x="341591" y="2992305"/>
          <a:ext cx="2341776" cy="1348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92885" imgH="902970" progId="Visio.Drawing.15">
                  <p:embed/>
                </p:oleObj>
              </mc:Choice>
              <mc:Fallback>
                <p:oleObj name="Visio" r:id="rId4" imgW="1492885" imgH="902970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B6B6E6B-07ED-ABC6-17F8-A6D94D9B2C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591" y="2992305"/>
                        <a:ext cx="2341776" cy="13489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5EC10E31-75AB-4936-8173-BA2A6B3BA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53" y="4382880"/>
            <a:ext cx="4647526" cy="21071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1EDC41-E1BC-4CB2-8F52-1BB003AC66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180"/>
          <a:stretch/>
        </p:blipFill>
        <p:spPr>
          <a:xfrm>
            <a:off x="2826236" y="2846046"/>
            <a:ext cx="2180884" cy="14313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8FCB6D1-E095-40F1-94D3-13DA694B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2572"/>
          <a:stretch/>
        </p:blipFill>
        <p:spPr>
          <a:xfrm>
            <a:off x="2632641" y="3061467"/>
            <a:ext cx="2163020" cy="1431326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2D4857E0-9AA4-49D3-A81E-76C91B8304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253247"/>
              </p:ext>
            </p:extLst>
          </p:nvPr>
        </p:nvGraphicFramePr>
        <p:xfrm>
          <a:off x="5685661" y="2947224"/>
          <a:ext cx="3120452" cy="1981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7936825" imgH="18507075" progId="Visio.Drawing.15">
                  <p:embed/>
                </p:oleObj>
              </mc:Choice>
              <mc:Fallback>
                <p:oleObj name="Visio" r:id="rId8" imgW="27936825" imgH="18507075" progId="Visio.Drawing.15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88BD94CC-73DF-3305-18E0-44D1DB6E85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85661" y="2947224"/>
                        <a:ext cx="3120452" cy="1981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4A318A1-516A-43B9-9606-517FA811E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223494"/>
              </p:ext>
            </p:extLst>
          </p:nvPr>
        </p:nvGraphicFramePr>
        <p:xfrm>
          <a:off x="8876513" y="2904808"/>
          <a:ext cx="2944775" cy="1923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7936825" imgH="18507075" progId="Visio.Drawing.15">
                  <p:embed/>
                </p:oleObj>
              </mc:Choice>
              <mc:Fallback>
                <p:oleObj name="Visio" r:id="rId10" imgW="27936825" imgH="18507075" progId="Visio.Drawing.15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EF63751-7388-0945-EB99-93E8D81AA0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76513" y="2904808"/>
                        <a:ext cx="2944775" cy="1923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8B80A13E-9CEC-498C-B985-9603511D7669}"/>
              </a:ext>
            </a:extLst>
          </p:cNvPr>
          <p:cNvSpPr/>
          <p:nvPr/>
        </p:nvSpPr>
        <p:spPr>
          <a:xfrm>
            <a:off x="10786070" y="3086233"/>
            <a:ext cx="397856" cy="1379973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1">
            <a:extLst>
              <a:ext uri="{FF2B5EF4-FFF2-40B4-BE49-F238E27FC236}">
                <a16:creationId xmlns:a16="http://schemas.microsoft.com/office/drawing/2014/main" id="{2215C5F6-76AF-4B01-BA0D-F7F9A8643BEB}"/>
              </a:ext>
            </a:extLst>
          </p:cNvPr>
          <p:cNvSpPr/>
          <p:nvPr/>
        </p:nvSpPr>
        <p:spPr>
          <a:xfrm>
            <a:off x="8388052" y="3830701"/>
            <a:ext cx="454723" cy="25578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4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A1D3311-96C4-46C8-BD41-BC5680A4569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5" t="50290" r="13276" b="23758"/>
          <a:stretch/>
        </p:blipFill>
        <p:spPr>
          <a:xfrm>
            <a:off x="6135401" y="4821458"/>
            <a:ext cx="5328415" cy="1779863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CADB585-753C-48EF-A3A1-071FD899E18B}"/>
              </a:ext>
            </a:extLst>
          </p:cNvPr>
          <p:cNvSpPr/>
          <p:nvPr/>
        </p:nvSpPr>
        <p:spPr>
          <a:xfrm>
            <a:off x="195211" y="931803"/>
            <a:ext cx="11815275" cy="1690803"/>
          </a:xfrm>
          <a:prstGeom prst="roundRect">
            <a:avLst>
              <a:gd name="adj" fmla="val 4063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53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2"/>
          <p:cNvSpPr txBox="1">
            <a:spLocks noChangeArrowheads="1"/>
          </p:cNvSpPr>
          <p:nvPr/>
        </p:nvSpPr>
        <p:spPr bwMode="auto">
          <a:xfrm>
            <a:off x="508000" y="63690"/>
            <a:ext cx="5361577" cy="65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支持</a:t>
            </a:r>
            <a:r>
              <a:rPr lang="en-US" altLang="zh-CN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CPU</a:t>
            </a:r>
            <a:r>
              <a:rPr lang="zh-CN" altLang="en-US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和</a:t>
            </a:r>
            <a:r>
              <a:rPr lang="en-US" altLang="zh-CN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GPU</a:t>
            </a:r>
            <a:r>
              <a:rPr lang="zh-CN" altLang="en-US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平台的异构架构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0" y="826294"/>
            <a:ext cx="12192000" cy="0"/>
          </a:xfrm>
          <a:prstGeom prst="line">
            <a:avLst/>
          </a:prstGeom>
          <a:ln w="5715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6152" name="灯片编号占位符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787943" y="6356350"/>
            <a:ext cx="160985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414FEF-2691-404E-8669-801563B1FFB5}" type="slidenum">
              <a:rPr altLang="zh-CN" sz="1200" smtClean="0">
                <a:solidFill>
                  <a:srgbClr val="898989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7</a:t>
            </a:fld>
            <a:endParaRPr lang="zh-CN" altLang="zh-CN" sz="1200" dirty="0">
              <a:solidFill>
                <a:srgbClr val="898989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6149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80" y="25400"/>
            <a:ext cx="865319" cy="79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9F3EDBC-7D39-49FA-AECF-53907CF0D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349" y="1154010"/>
            <a:ext cx="1249602" cy="3234859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BED1499-56B0-4F55-9ACE-CF863E31E4A8}"/>
              </a:ext>
            </a:extLst>
          </p:cNvPr>
          <p:cNvSpPr/>
          <p:nvPr/>
        </p:nvSpPr>
        <p:spPr>
          <a:xfrm>
            <a:off x="9015067" y="1092466"/>
            <a:ext cx="2006860" cy="3382721"/>
          </a:xfrm>
          <a:prstGeom prst="roundRect">
            <a:avLst>
              <a:gd name="adj" fmla="val 10884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4EDEFA5-05DC-4098-81A6-47EB9381E9D2}"/>
              </a:ext>
            </a:extLst>
          </p:cNvPr>
          <p:cNvSpPr txBox="1"/>
          <p:nvPr/>
        </p:nvSpPr>
        <p:spPr>
          <a:xfrm>
            <a:off x="8969413" y="1202167"/>
            <a:ext cx="2098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cs typeface="Arial" panose="020B0604020202020204" pitchFamily="34" charset="0"/>
              </a:rPr>
              <a:t>调用本地计算算子支持异构算力</a:t>
            </a:r>
            <a:endParaRPr lang="en-US" altLang="zh-CN" b="1" dirty="0">
              <a:cs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D2F72D5-A9A2-4C53-A712-2EA294435FFD}"/>
              </a:ext>
            </a:extLst>
          </p:cNvPr>
          <p:cNvSpPr/>
          <p:nvPr/>
        </p:nvSpPr>
        <p:spPr>
          <a:xfrm>
            <a:off x="9221903" y="2103727"/>
            <a:ext cx="1649961" cy="55302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算子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611C56E-D6AF-4770-8A24-FA0F5CA2B84D}"/>
              </a:ext>
            </a:extLst>
          </p:cNvPr>
          <p:cNvSpPr/>
          <p:nvPr/>
        </p:nvSpPr>
        <p:spPr>
          <a:xfrm>
            <a:off x="9221903" y="2879789"/>
            <a:ext cx="1649961" cy="55302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GPU</a:t>
            </a:r>
            <a:r>
              <a:rPr lang="zh-CN" altLang="en-US" dirty="0">
                <a:solidFill>
                  <a:schemeClr val="tx1"/>
                </a:solidFill>
              </a:rPr>
              <a:t>算子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9197DBD-9B4F-4210-AC1D-7623489759B5}"/>
              </a:ext>
            </a:extLst>
          </p:cNvPr>
          <p:cNvSpPr/>
          <p:nvPr/>
        </p:nvSpPr>
        <p:spPr>
          <a:xfrm>
            <a:off x="9221903" y="3639342"/>
            <a:ext cx="1649961" cy="55302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图加速卡算子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571034D-06B8-4E78-963C-6140C8FAE9EA}"/>
              </a:ext>
            </a:extLst>
          </p:cNvPr>
          <p:cNvCxnSpPr>
            <a:cxnSpLocks/>
          </p:cNvCxnSpPr>
          <p:nvPr/>
        </p:nvCxnSpPr>
        <p:spPr>
          <a:xfrm flipV="1">
            <a:off x="7205747" y="1154010"/>
            <a:ext cx="1866093" cy="13553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1FCD1A5-36A9-41BA-8916-E85986B15777}"/>
              </a:ext>
            </a:extLst>
          </p:cNvPr>
          <p:cNvCxnSpPr>
            <a:cxnSpLocks/>
          </p:cNvCxnSpPr>
          <p:nvPr/>
        </p:nvCxnSpPr>
        <p:spPr>
          <a:xfrm>
            <a:off x="7205747" y="3007435"/>
            <a:ext cx="1866093" cy="14295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04915A15-FDEA-4C03-AAF6-640FE1E67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463282"/>
              </p:ext>
            </p:extLst>
          </p:nvPr>
        </p:nvGraphicFramePr>
        <p:xfrm>
          <a:off x="854592" y="4973218"/>
          <a:ext cx="10543209" cy="1565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074">
                  <a:extLst>
                    <a:ext uri="{9D8B030D-6E8A-4147-A177-3AD203B41FA5}">
                      <a16:colId xmlns:a16="http://schemas.microsoft.com/office/drawing/2014/main" val="1837672967"/>
                    </a:ext>
                  </a:extLst>
                </a:gridCol>
                <a:gridCol w="2682733">
                  <a:extLst>
                    <a:ext uri="{9D8B030D-6E8A-4147-A177-3AD203B41FA5}">
                      <a16:colId xmlns:a16="http://schemas.microsoft.com/office/drawing/2014/main" val="2659385658"/>
                    </a:ext>
                  </a:extLst>
                </a:gridCol>
                <a:gridCol w="2321990">
                  <a:extLst>
                    <a:ext uri="{9D8B030D-6E8A-4147-A177-3AD203B41FA5}">
                      <a16:colId xmlns:a16="http://schemas.microsoft.com/office/drawing/2014/main" val="3725583683"/>
                    </a:ext>
                  </a:extLst>
                </a:gridCol>
                <a:gridCol w="2592649">
                  <a:extLst>
                    <a:ext uri="{9D8B030D-6E8A-4147-A177-3AD203B41FA5}">
                      <a16:colId xmlns:a16="http://schemas.microsoft.com/office/drawing/2014/main" val="3155285113"/>
                    </a:ext>
                  </a:extLst>
                </a:gridCol>
                <a:gridCol w="2250763">
                  <a:extLst>
                    <a:ext uri="{9D8B030D-6E8A-4147-A177-3AD203B41FA5}">
                      <a16:colId xmlns:a16="http://schemas.microsoft.com/office/drawing/2014/main" val="592481306"/>
                    </a:ext>
                  </a:extLst>
                </a:gridCol>
              </a:tblGrid>
              <a:tr h="51655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JLGA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GraphX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D-Galois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Gemini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640323"/>
                  </a:ext>
                </a:extLst>
              </a:tr>
              <a:tr h="104913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异构支持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CPU/GPU/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图加速卡同时使用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支持使用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GPU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384871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A5E964A7-B248-4225-BA4A-8004D43D9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957" y="1086664"/>
            <a:ext cx="2801965" cy="33289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533C0A-5D13-4C19-8DB8-5EAF571B1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52" y="1182995"/>
            <a:ext cx="748329" cy="6768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B55FE2-1860-479C-B7C7-D1DCBE4A3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3783" y="1245648"/>
            <a:ext cx="748329" cy="563028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52FB8C7-B895-4848-B3EA-3EB74F1667DA}"/>
              </a:ext>
            </a:extLst>
          </p:cNvPr>
          <p:cNvSpPr/>
          <p:nvPr/>
        </p:nvSpPr>
        <p:spPr>
          <a:xfrm>
            <a:off x="910591" y="1048252"/>
            <a:ext cx="4466356" cy="3482594"/>
          </a:xfrm>
          <a:prstGeom prst="roundRect">
            <a:avLst>
              <a:gd name="adj" fmla="val 4063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1135B07-7773-492B-8A75-146376BE04B8}"/>
              </a:ext>
            </a:extLst>
          </p:cNvPr>
          <p:cNvSpPr/>
          <p:nvPr/>
        </p:nvSpPr>
        <p:spPr>
          <a:xfrm>
            <a:off x="5940959" y="1048252"/>
            <a:ext cx="5385721" cy="3482594"/>
          </a:xfrm>
          <a:prstGeom prst="roundRect">
            <a:avLst>
              <a:gd name="adj" fmla="val 4063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75794A-F44B-22A5-243B-62E55F1EC712}"/>
              </a:ext>
            </a:extLst>
          </p:cNvPr>
          <p:cNvSpPr txBox="1"/>
          <p:nvPr/>
        </p:nvSpPr>
        <p:spPr>
          <a:xfrm>
            <a:off x="1536597" y="4505164"/>
            <a:ext cx="3214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JLGA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支持异构算力</a:t>
            </a:r>
          </a:p>
        </p:txBody>
      </p:sp>
    </p:spTree>
    <p:extLst>
      <p:ext uri="{BB962C8B-B14F-4D97-AF65-F5344CB8AC3E}">
        <p14:creationId xmlns:p14="http://schemas.microsoft.com/office/powerpoint/2010/main" val="87365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2"/>
          <p:cNvSpPr txBox="1">
            <a:spLocks noChangeArrowheads="1"/>
          </p:cNvSpPr>
          <p:nvPr/>
        </p:nvSpPr>
        <p:spPr bwMode="auto">
          <a:xfrm>
            <a:off x="508000" y="63690"/>
            <a:ext cx="5361577" cy="65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轻量级容错设计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0" y="826294"/>
            <a:ext cx="12192000" cy="0"/>
          </a:xfrm>
          <a:prstGeom prst="line">
            <a:avLst/>
          </a:prstGeom>
          <a:ln w="5715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6152" name="灯片编号占位符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787943" y="6356350"/>
            <a:ext cx="160985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414FEF-2691-404E-8669-801563B1FFB5}" type="slidenum">
              <a:rPr altLang="zh-CN" sz="1200" smtClean="0">
                <a:solidFill>
                  <a:srgbClr val="898989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8</a:t>
            </a:fld>
            <a:endParaRPr lang="zh-CN" altLang="zh-CN" sz="1200" dirty="0">
              <a:solidFill>
                <a:srgbClr val="898989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6149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34" y="25400"/>
            <a:ext cx="863065" cy="7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F11D63-0300-4C3C-A5E2-202C605E31F0}"/>
              </a:ext>
            </a:extLst>
          </p:cNvPr>
          <p:cNvSpPr txBox="1"/>
          <p:nvPr/>
        </p:nvSpPr>
        <p:spPr>
          <a:xfrm>
            <a:off x="4584913" y="6356350"/>
            <a:ext cx="25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GraphFI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A21365-689A-48C5-AB89-4EABE45991EB}"/>
              </a:ext>
            </a:extLst>
          </p:cNvPr>
          <p:cNvSpPr txBox="1"/>
          <p:nvPr/>
        </p:nvSpPr>
        <p:spPr>
          <a:xfrm>
            <a:off x="1434714" y="1167279"/>
            <a:ext cx="6996586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GraphFI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：图计算可靠性分析工具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目标：识别图计算任务中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可靠性脆弱区域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，以支持高效容错设计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分析不同图计算任务、不同迭代间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容错表现相似性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利用图拓扑信息挖掘顶点的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相似可靠性特征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利用单调特性寻找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故障敏感点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65A082B-258C-48C8-ABC0-E2CDB2818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84" r="20349"/>
          <a:stretch/>
        </p:blipFill>
        <p:spPr>
          <a:xfrm>
            <a:off x="3769592" y="4021876"/>
            <a:ext cx="7540358" cy="20703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012EA9-4F9E-4664-979F-A67D0C923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08"/>
          <a:stretch/>
        </p:blipFill>
        <p:spPr>
          <a:xfrm>
            <a:off x="8886891" y="974484"/>
            <a:ext cx="2576342" cy="24109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88467B-6D8D-4973-B4FB-F17ACC270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116133" y="3745030"/>
            <a:ext cx="201771" cy="1513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722C621-AE0A-4DAA-BD98-9D867963A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317"/>
          <a:stretch/>
        </p:blipFill>
        <p:spPr>
          <a:xfrm>
            <a:off x="1203217" y="4021876"/>
            <a:ext cx="1747226" cy="20703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326BA2-5FCC-4EB9-BBD4-476263748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393" y="5053369"/>
            <a:ext cx="201771" cy="1513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37CD14A-BC93-4B46-92DD-A2A91198A684}"/>
              </a:ext>
            </a:extLst>
          </p:cNvPr>
          <p:cNvSpPr txBox="1"/>
          <p:nvPr/>
        </p:nvSpPr>
        <p:spPr>
          <a:xfrm>
            <a:off x="8886891" y="3360371"/>
            <a:ext cx="2660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0" dirty="0">
                <a:solidFill>
                  <a:srgbClr val="11111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评估不同粒度的错误恢复能力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438EA7-2543-41C1-8A0B-B6CF10C3B469}"/>
              </a:ext>
            </a:extLst>
          </p:cNvPr>
          <p:cNvSpPr txBox="1"/>
          <p:nvPr/>
        </p:nvSpPr>
        <p:spPr>
          <a:xfrm>
            <a:off x="6169783" y="6089579"/>
            <a:ext cx="23550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故障注入与位置筛选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3874CBB-F9D3-4228-A4E8-2EED39A07C57}"/>
              </a:ext>
            </a:extLst>
          </p:cNvPr>
          <p:cNvSpPr txBox="1"/>
          <p:nvPr/>
        </p:nvSpPr>
        <p:spPr>
          <a:xfrm>
            <a:off x="944865" y="6089578"/>
            <a:ext cx="256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收集任务信息与图结构信息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12B78617-CDCF-4984-8B57-8C5D244A1A80}"/>
              </a:ext>
            </a:extLst>
          </p:cNvPr>
          <p:cNvSpPr/>
          <p:nvPr/>
        </p:nvSpPr>
        <p:spPr>
          <a:xfrm>
            <a:off x="1153439" y="974484"/>
            <a:ext cx="7384653" cy="2908312"/>
          </a:xfrm>
          <a:prstGeom prst="roundRect">
            <a:avLst>
              <a:gd name="adj" fmla="val 4063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6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927B2D12-6F69-43B7-BA7C-081EC31EFAF9}"/>
              </a:ext>
            </a:extLst>
          </p:cNvPr>
          <p:cNvSpPr txBox="1"/>
          <p:nvPr/>
        </p:nvSpPr>
        <p:spPr>
          <a:xfrm>
            <a:off x="882212" y="1363465"/>
            <a:ext cx="3128123" cy="1670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状态收集模块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实时监测计算状态，识别故障位置。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6" name="文本框 22"/>
          <p:cNvSpPr txBox="1">
            <a:spLocks noChangeArrowheads="1"/>
          </p:cNvSpPr>
          <p:nvPr/>
        </p:nvSpPr>
        <p:spPr bwMode="auto">
          <a:xfrm>
            <a:off x="508000" y="63690"/>
            <a:ext cx="5361577" cy="65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4B649F"/>
                </a:solidFill>
                <a:latin typeface="微软雅黑" panose="020B0503020204020204" pitchFamily="34" charset="-122"/>
                <a:cs typeface="Times New Roman" panose="02020603050405020304" charset="0"/>
              </a:rPr>
              <a:t>轻量级容错设计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0" y="826294"/>
            <a:ext cx="12191999" cy="0"/>
          </a:xfrm>
          <a:prstGeom prst="line">
            <a:avLst/>
          </a:prstGeom>
          <a:ln w="5715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6152" name="灯片编号占位符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787943" y="6356350"/>
            <a:ext cx="160985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414FEF-2691-404E-8669-801563B1FFB5}" type="slidenum">
              <a:rPr altLang="zh-CN" sz="1200" smtClean="0">
                <a:solidFill>
                  <a:srgbClr val="898989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9</a:t>
            </a:fld>
            <a:endParaRPr lang="zh-CN" altLang="zh-CN" sz="1200" dirty="0">
              <a:solidFill>
                <a:srgbClr val="898989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6149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77" y="25400"/>
            <a:ext cx="865322" cy="79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4949F3-E58C-4A7D-B781-937C38FFE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5" t="-3674" r="-2042" b="3674"/>
          <a:stretch/>
        </p:blipFill>
        <p:spPr>
          <a:xfrm>
            <a:off x="651322" y="3933702"/>
            <a:ext cx="10645117" cy="201512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13380F1-42A2-4C0E-BBC3-087A9E525C9C}"/>
              </a:ext>
            </a:extLst>
          </p:cNvPr>
          <p:cNvSpPr txBox="1"/>
          <p:nvPr/>
        </p:nvSpPr>
        <p:spPr>
          <a:xfrm>
            <a:off x="5210143" y="1136302"/>
            <a:ext cx="6009612" cy="222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故障感知迁移机制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敏感区域发生故障时，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动态触发容错策略；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CPU/GPU/SIM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异构平台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间的资源协同，将任务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至健康节点执行。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FEEB046-37B9-406B-69F0-9F19C48EC7ED}"/>
              </a:ext>
            </a:extLst>
          </p:cNvPr>
          <p:cNvSpPr/>
          <p:nvPr/>
        </p:nvSpPr>
        <p:spPr>
          <a:xfrm>
            <a:off x="508000" y="3823757"/>
            <a:ext cx="3756975" cy="2222586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748D7D9-2EFC-AAE5-95EC-D2B03B3BFA46}"/>
              </a:ext>
            </a:extLst>
          </p:cNvPr>
          <p:cNvSpPr/>
          <p:nvPr/>
        </p:nvSpPr>
        <p:spPr>
          <a:xfrm>
            <a:off x="4879766" y="3823757"/>
            <a:ext cx="6339989" cy="2222586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5D987E-F8C1-EE64-BE5E-E77B65DC3DD3}"/>
              </a:ext>
            </a:extLst>
          </p:cNvPr>
          <p:cNvSpPr txBox="1"/>
          <p:nvPr/>
        </p:nvSpPr>
        <p:spPr>
          <a:xfrm>
            <a:off x="1648676" y="5948829"/>
            <a:ext cx="1595194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执行状态收集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DE642E-2A59-0F82-00E8-C193C1622DBA}"/>
              </a:ext>
            </a:extLst>
          </p:cNvPr>
          <p:cNvSpPr txBox="1"/>
          <p:nvPr/>
        </p:nvSpPr>
        <p:spPr>
          <a:xfrm>
            <a:off x="7252163" y="5948829"/>
            <a:ext cx="1595194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故障任务迁移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7808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Q4Y2ZjZDI3NTQwZjEzY2VjYzFiY2VhMTczOGQzM2IifQ=="/>
  <p:tag name="RESOURCE_RECORD_KEY" val="{&quot;13&quot;:[4364938],&quot;29&quot;:[20426272,20458326,20426344,20405923,20426256,20405973,20426318,20426308],&quot;65&quot;:[20196579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OMBINE_RELATE_SLIDE_ID" val="custom925310_1"/>
  <p:tag name="KSO_WM_TEMPLATE_THUMBS_INDEX" val="1、2、3、7、12"/>
  <p:tag name="KSO_WM_TEMPLATE_SUBCATEGORY" val="0"/>
  <p:tag name="KSO_WM_TAG_VERSION" val="1.0"/>
  <p:tag name="KSO_WM_BEAUTIFY_FLAG" val="#wm#"/>
  <p:tag name="KSO_WM_TEMPLATE_CATEGORY" val="custom"/>
  <p:tag name="KSO_WM_TEMPLATE_INDEX" val="20196579"/>
  <p:tag name="KSO_WM_TEMPLATE_MASTER_TYPE" val="1"/>
  <p:tag name="KSO_WM_TEMPLATE_COLOR_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0196579">
      <a:dk1>
        <a:srgbClr val="000000"/>
      </a:dk1>
      <a:lt1>
        <a:srgbClr val="FFFFFF"/>
      </a:lt1>
      <a:dk2>
        <a:srgbClr val="EEE5DA"/>
      </a:dk2>
      <a:lt2>
        <a:srgbClr val="FFFFFF"/>
      </a:lt2>
      <a:accent1>
        <a:srgbClr val="775D3A"/>
      </a:accent1>
      <a:accent2>
        <a:srgbClr val="8F7046"/>
      </a:accent2>
      <a:accent3>
        <a:srgbClr val="B8986E"/>
      </a:accent3>
      <a:accent4>
        <a:srgbClr val="C8AF92"/>
      </a:accent4>
      <a:accent5>
        <a:srgbClr val="D7C9BC"/>
      </a:accent5>
      <a:accent6>
        <a:srgbClr val="C6BCB2"/>
      </a:accent6>
      <a:hlink>
        <a:srgbClr val="D7C9BC"/>
      </a:hlink>
      <a:folHlink>
        <a:srgbClr val="BFBFB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12910</TotalTime>
  <Words>658</Words>
  <Application>Microsoft Office PowerPoint</Application>
  <PresentationFormat>宽屏</PresentationFormat>
  <Paragraphs>138</Paragraphs>
  <Slides>11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等线</vt:lpstr>
      <vt:lpstr>等线 Light</vt:lpstr>
      <vt:lpstr>思源宋体</vt:lpstr>
      <vt:lpstr>微软雅黑</vt:lpstr>
      <vt:lpstr>Arial</vt:lpstr>
      <vt:lpstr>Calibri</vt:lpstr>
      <vt:lpstr>Segoe UI Symbol</vt:lpstr>
      <vt:lpstr>Times New Roman</vt:lpstr>
      <vt:lpstr>Office 主题​​</vt:lpstr>
      <vt:lpstr>1_Office 主题​​</vt:lpstr>
      <vt:lpstr>2_Office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on Soft Error Detection Model Based on GPGPU  Platform</dc:title>
  <dc:creator>果味苏糖</dc:creator>
  <cp:lastModifiedBy>johnny sun</cp:lastModifiedBy>
  <cp:revision>1218</cp:revision>
  <dcterms:created xsi:type="dcterms:W3CDTF">2025-05-15T15:31:00Z</dcterms:created>
  <dcterms:modified xsi:type="dcterms:W3CDTF">2025-09-08T15:57:09Z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AFED2994E5737DF1FFA42568E51E542B_43</vt:lpwstr>
  </property>
  <property fmtid="{D5CDD505-2E9C-101B-9397-08002B2CF9AE}" pid="3" name="KSOProductBuildVer">
    <vt:lpwstr>2052-12.1.0.21171</vt:lpwstr>
  </property>
</Properties>
</file>